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61" r:id="rId3"/>
    <p:sldId id="262" r:id="rId4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7350A-DB07-4BC8-9B21-1A892ECFC6C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39D00-4D4A-44B4-B57E-17AC761BB74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39D00-4D4A-44B4-B57E-17AC761BB74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57188" y="3429000"/>
            <a:ext cx="824726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概述</a:t>
            </a:r>
            <a:endParaRPr lang="zh-CN" altLang="en-US" sz="1600" b="1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187624" y="2924944"/>
            <a:ext cx="7056784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FF0000"/>
                </a:solidFill>
              </a:rPr>
              <a:t>【</a:t>
            </a:r>
            <a:r>
              <a:rPr lang="zh-CN" altLang="en-US" b="1" dirty="0" smtClean="0">
                <a:solidFill>
                  <a:srgbClr val="FF0000"/>
                </a:solidFill>
              </a:rPr>
              <a:t>型号</a:t>
            </a:r>
            <a:r>
              <a:rPr lang="en-US" altLang="zh-CN" b="1" dirty="0" smtClean="0">
                <a:solidFill>
                  <a:srgbClr val="FF0000"/>
                </a:solidFill>
              </a:rPr>
              <a:t>:F4014】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Group 5"/>
          <p:cNvGraphicFramePr>
            <a:graphicFrameLocks noGrp="1"/>
          </p:cNvGraphicFramePr>
          <p:nvPr/>
        </p:nvGraphicFramePr>
        <p:xfrm>
          <a:off x="357505" y="3789045"/>
          <a:ext cx="8252460" cy="2606040"/>
        </p:xfrm>
        <a:graphic>
          <a:graphicData uri="http://schemas.openxmlformats.org/drawingml/2006/table">
            <a:tbl>
              <a:tblPr/>
              <a:tblGrid>
                <a:gridCol w="4126230"/>
                <a:gridCol w="4126230"/>
              </a:tblGrid>
              <a:tr h="26060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防水：</a:t>
                      </a:r>
                      <a:endParaRPr lang="en-US" altLang="zh-CN" sz="1000" b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密封圈采用进口耐老化硅橡胶原料；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防</a:t>
                      </a:r>
                      <a:r>
                        <a:rPr lang="zh-CN" alt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护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等级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IP66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结构：</a:t>
                      </a:r>
                      <a:endParaRPr lang="zh-CN" altLang="en-US" sz="1000" b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根据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LED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散热特性，合理的散热通路设计，使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LED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的热量快速通过灯具结构</a:t>
                      </a:r>
                      <a:endParaRPr lang="zh-CN" altLang="en-US" sz="10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传导出来，保证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LED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发光效率及使用寿命；</a:t>
                      </a:r>
                      <a:endParaRPr lang="zh-CN" altLang="en-US" sz="10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压铸铝灯体，静电喷塑表面处理；</a:t>
                      </a:r>
                      <a:endParaRPr lang="zh-CN" altLang="en-US" sz="10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采用大功率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LED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光源，驱动集成于灯板上，性价比高；</a:t>
                      </a:r>
                      <a:endParaRPr lang="zh-CN" altLang="en-US" sz="10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4.3mm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钢化超白玻璃，钻石银表面颜色处理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altLang="zh-CN" sz="10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安装：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通过精心设计的定制安装支架，可以配合不同的瓦片固定，并可调节灯具投射角度，安装方便快捷。</a:t>
                      </a:r>
                      <a:endParaRPr lang="en-US" altLang="zh-CN" sz="10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应用场</a:t>
                      </a:r>
                      <a:r>
                        <a:rPr lang="zh-CN" altLang="en-US" sz="1000" b="1" kern="1200" baseline="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所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：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主要应用于单体建筑、历史建筑群砖瓦墙照明；寺庙、寺院、古建筑或仿古建筑等</a:t>
                      </a:r>
                      <a:endParaRPr lang="en-US" altLang="zh-CN" sz="1000" b="0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99234" y="682305"/>
            <a:ext cx="2945532" cy="206439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42910" y="857232"/>
            <a:ext cx="8001000" cy="338138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技术参数</a:t>
            </a:r>
            <a:endParaRPr lang="zh-CN" altLang="en-US" sz="16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</p:txBody>
      </p:sp>
      <p:graphicFrame>
        <p:nvGraphicFramePr>
          <p:cNvPr id="5" name="Group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642620" y="1195070"/>
          <a:ext cx="8001000" cy="4968875"/>
        </p:xfrm>
        <a:graphic>
          <a:graphicData uri="http://schemas.openxmlformats.org/drawingml/2006/table">
            <a:tbl>
              <a:tblPr/>
              <a:tblGrid>
                <a:gridCol w="3143250"/>
                <a:gridCol w="4857750"/>
              </a:tblGrid>
              <a:tr h="308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产品型号</a:t>
                      </a:r>
                      <a:endParaRPr kumimoji="0" lang="zh-CN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F4014</a:t>
                      </a:r>
                      <a:r>
                        <a:rPr lang="zh-CN" altLang="en-US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系列</a:t>
                      </a:r>
                      <a:endParaRPr lang="zh-CN" altLang="en-US" sz="10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光源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LED</a:t>
                      </a:r>
                      <a:endParaRPr kumimoji="0" lang="zh-CN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309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单颗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功率</a:t>
                      </a:r>
                      <a:endParaRPr kumimoji="0" lang="zh-CN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1W/1.5W/2.2W</a:t>
                      </a:r>
                      <a:endParaRPr lang="en-US" altLang="zh-CN" sz="105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0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寿命</a:t>
                      </a:r>
                      <a:endParaRPr kumimoji="0" lang="zh-CN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5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万小时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308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数量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颗</a:t>
                      </a:r>
                      <a:endParaRPr lang="zh-CN" altLang="en-US" sz="105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颜色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(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单色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)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红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绿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蓝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琥珀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白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中性白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暖白</a:t>
                      </a:r>
                      <a:endParaRPr kumimoji="0" lang="zh-CN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309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光束角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FWHM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）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10°/15°/20°/30°/45°/60°</a:t>
                      </a:r>
                      <a:endParaRPr lang="zh-CN" altLang="en-US" sz="105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9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外壳</a:t>
                      </a: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材质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铝挤型灯体，阳极氧化本色表面处理</a:t>
                      </a:r>
                      <a:endParaRPr lang="zh-CN" altLang="en-US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玻璃材质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3mm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钢化超白玻璃，钻石银颜色表面处理</a:t>
                      </a:r>
                      <a:endParaRPr lang="zh-CN" altLang="en-US" sz="105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8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驱动方式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350mA/500mA/700mA</a:t>
                      </a:r>
                      <a:r>
                        <a:rPr kumimoji="0" lang="zh-CN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恒流驱动</a:t>
                      </a:r>
                      <a:endParaRPr kumimoji="0" lang="zh-CN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9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系统功率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5W/8W/11W</a:t>
                      </a:r>
                      <a:endParaRPr lang="en-US" altLang="zh-CN" sz="105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防护等级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IP66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9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电缆线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2*1.0mm</a:t>
                      </a:r>
                      <a:r>
                        <a:rPr lang="en-US" altLang="zh-CN" sz="105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电缆线橡胶线</a:t>
                      </a:r>
                      <a:endParaRPr lang="zh-CN" altLang="en-US" sz="105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8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电气安全等级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III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类</a:t>
                      </a:r>
                      <a:endParaRPr lang="zh-CN" altLang="en-US" sz="105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环境温度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20℃~+55 ℃(Ta+10℃)</a:t>
                      </a:r>
                      <a:endParaRPr lang="en-US" altLang="zh-CN" sz="105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9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净重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0.8Kg </a:t>
                      </a:r>
                      <a:endParaRPr lang="en-US" altLang="zh-CN" sz="105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14404" y="642918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灯具尺寸（</a:t>
            </a:r>
            <a:r>
              <a:rPr lang="en-US" altLang="zh-CN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mm</a:t>
            </a:r>
            <a:r>
              <a:rPr lang="zh-CN" alt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）</a:t>
            </a:r>
            <a:endParaRPr lang="zh-CN" altLang="en-US" sz="16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</p:txBody>
      </p:sp>
      <p:sp>
        <p:nvSpPr>
          <p:cNvPr id="8" name="TextBox 3"/>
          <p:cNvSpPr txBox="1"/>
          <p:nvPr/>
        </p:nvSpPr>
        <p:spPr>
          <a:xfrm>
            <a:off x="642910" y="1214422"/>
            <a:ext cx="1579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底安装尺寸图</a:t>
            </a:r>
            <a:endParaRPr lang="zh-CN" altLang="en-US" b="1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09687" y="1754533"/>
            <a:ext cx="6524625" cy="32099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14404" y="642918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灯具尺寸（</a:t>
            </a:r>
            <a:r>
              <a:rPr lang="en-US" altLang="zh-CN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mm</a:t>
            </a:r>
            <a:r>
              <a:rPr lang="zh-CN" alt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）</a:t>
            </a:r>
            <a:endParaRPr lang="zh-CN" altLang="en-US" sz="16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</p:txBody>
      </p:sp>
      <p:sp>
        <p:nvSpPr>
          <p:cNvPr id="8" name="TextBox 3"/>
          <p:cNvSpPr txBox="1"/>
          <p:nvPr/>
        </p:nvSpPr>
        <p:spPr>
          <a:xfrm>
            <a:off x="642910" y="1214422"/>
            <a:ext cx="1579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底安装尺寸图</a:t>
            </a:r>
            <a:endParaRPr lang="zh-CN" altLang="en-US" b="1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95400" y="1747837"/>
            <a:ext cx="6553200" cy="33623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39552" y="759231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配光曲线</a:t>
            </a:r>
            <a:endParaRPr lang="zh-CN" altLang="en-US" sz="1600" b="1" dirty="0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11307" y="1102261"/>
            <a:ext cx="4572000" cy="36830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dirty="0"/>
              <a:t> F4014A-5-24DC（20-OL-5WN-AA，CT）</a:t>
            </a:r>
            <a:endParaRPr lang="en-US" altLang="zh-CN" dirty="0"/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95578" y="5444821"/>
          <a:ext cx="2928958" cy="571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42"/>
                <a:gridCol w="1357322"/>
                <a:gridCol w="928694"/>
              </a:tblGrid>
              <a:tr h="285752">
                <a:tc>
                  <a:txBody>
                    <a:bodyPr/>
                    <a:p>
                      <a:r>
                        <a:rPr lang="zh-CN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颜色</a:t>
                      </a:r>
                      <a:endParaRPr lang="zh-CN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r>
                        <a:rPr lang="zh-CN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总输出（流明）</a:t>
                      </a:r>
                      <a:endParaRPr lang="zh-CN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r>
                        <a:rPr lang="zh-CN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功率（</a:t>
                      </a:r>
                      <a:r>
                        <a:rPr lang="en-US" altLang="zh-CN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 </a:t>
                      </a:r>
                      <a:r>
                        <a:rPr lang="zh-CN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）</a:t>
                      </a:r>
                      <a:endParaRPr lang="zh-CN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50">
                <a:tc>
                  <a:txBody>
                    <a:bodyPr/>
                    <a:p>
                      <a:r>
                        <a:rPr lang="zh-CN" alt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中性白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535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3" name="图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705" y="1556385"/>
            <a:ext cx="3709670" cy="339915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6055" y="1663065"/>
            <a:ext cx="4988560" cy="353187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39552" y="759231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配光曲线</a:t>
            </a:r>
            <a:endParaRPr lang="zh-CN" altLang="en-US" sz="1600" b="1" dirty="0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11307" y="1102261"/>
            <a:ext cx="4572000" cy="36830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dirty="0"/>
              <a:t> F4014A-5-24DC（30-OL-5WN-AA，CT）</a:t>
            </a:r>
            <a:endParaRPr lang="en-US" altLang="zh-CN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95578" y="5444821"/>
          <a:ext cx="2928958" cy="571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42"/>
                <a:gridCol w="1357322"/>
                <a:gridCol w="928694"/>
              </a:tblGrid>
              <a:tr h="285752">
                <a:tc>
                  <a:txBody>
                    <a:bodyPr/>
                    <a:p>
                      <a:r>
                        <a:rPr lang="zh-CN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颜色</a:t>
                      </a:r>
                      <a:endParaRPr lang="zh-CN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r>
                        <a:rPr lang="zh-CN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总输出（流明）</a:t>
                      </a:r>
                      <a:endParaRPr lang="zh-CN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r>
                        <a:rPr lang="zh-CN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功率（</a:t>
                      </a:r>
                      <a:r>
                        <a:rPr lang="en-US" altLang="zh-CN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 </a:t>
                      </a:r>
                      <a:r>
                        <a:rPr lang="zh-CN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）</a:t>
                      </a:r>
                      <a:endParaRPr lang="zh-CN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50">
                <a:tc>
                  <a:txBody>
                    <a:bodyPr/>
                    <a:p>
                      <a:r>
                        <a:rPr lang="zh-CN" alt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中性白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528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705" y="1628775"/>
            <a:ext cx="3601085" cy="333248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1910" y="1700530"/>
            <a:ext cx="5055235" cy="358838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8635e644-64f8-4e76-abc8-3b66bea2b2ec}"/>
  <p:tag name="TABLE_ENDDRAG_ORIGIN_RECT" val="630*391"/>
  <p:tag name="TABLE_ENDDRAG_RECT" val="50*94*630*391"/>
</p:tagLst>
</file>

<file path=ppt/tags/tag2.xml><?xml version="1.0" encoding="utf-8"?>
<p:tagLst xmlns:p="http://schemas.openxmlformats.org/presentationml/2006/main">
  <p:tag name="KSO_WM_UNIT_TABLE_BEAUTIFY" val="smartTable{e41edf64-a073-492d-9ebc-5966a9be38ad}"/>
</p:tagLst>
</file>

<file path=ppt/tags/tag3.xml><?xml version="1.0" encoding="utf-8"?>
<p:tagLst xmlns:p="http://schemas.openxmlformats.org/presentationml/2006/main">
  <p:tag name="KSO_WM_UNIT_TABLE_BEAUTIFY" val="smartTable{e41edf64-a073-492d-9ebc-5966a9be38ad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666</Words>
  <Application>WPS 演示</Application>
  <PresentationFormat>全屏显示(4:3)</PresentationFormat>
  <Paragraphs>123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宋体</vt:lpstr>
      <vt:lpstr>Wingdings</vt:lpstr>
      <vt:lpstr>黑体</vt:lpstr>
      <vt:lpstr>Calibri</vt:lpstr>
      <vt:lpstr>微软雅黑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张巍</dc:creator>
  <cp:lastModifiedBy>丹丹</cp:lastModifiedBy>
  <cp:revision>161</cp:revision>
  <dcterms:created xsi:type="dcterms:W3CDTF">2015-05-19T08:03:00Z</dcterms:created>
  <dcterms:modified xsi:type="dcterms:W3CDTF">2021-11-01T06:38:10Z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2D9DE952D9D948A994FCE3498B09B53F</vt:lpwstr>
  </property>
  <property fmtid="{D5CDD505-2E9C-101B-9397-08002B2CF9AE}" pid="3" name="KSOProductBuildVer">
    <vt:lpwstr>2052-11.1.0.11045</vt:lpwstr>
  </property>
</Properties>
</file>