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3"/>
    <p:sldId id="267" r:id="rId4"/>
    <p:sldId id="272" r:id="rId5"/>
    <p:sldId id="273" r:id="rId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24403" y="2628459"/>
            <a:ext cx="824726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概述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48172" y="2291219"/>
            <a:ext cx="194421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【</a:t>
            </a:r>
            <a:r>
              <a:rPr lang="zh-CN" altLang="en-US" b="1" dirty="0" smtClean="0">
                <a:solidFill>
                  <a:srgbClr val="FF0000"/>
                </a:solidFill>
              </a:rPr>
              <a:t>型号</a:t>
            </a:r>
            <a:r>
              <a:rPr lang="en-US" altLang="zh-CN" b="1" dirty="0" smtClean="0">
                <a:solidFill>
                  <a:srgbClr val="FF0000"/>
                </a:solidFill>
              </a:rPr>
              <a:t>:F3563A】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Group 5"/>
          <p:cNvGraphicFramePr>
            <a:graphicFrameLocks noGrp="1"/>
          </p:cNvGraphicFramePr>
          <p:nvPr/>
        </p:nvGraphicFramePr>
        <p:xfrm>
          <a:off x="424180" y="2996565"/>
          <a:ext cx="8247380" cy="3573780"/>
        </p:xfrm>
        <a:graphic>
          <a:graphicData uri="http://schemas.openxmlformats.org/drawingml/2006/table">
            <a:tbl>
              <a:tblPr/>
              <a:tblGrid>
                <a:gridCol w="4123690"/>
                <a:gridCol w="4123690"/>
              </a:tblGrid>
              <a:tr h="35737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防水：</a:t>
                      </a:r>
                      <a:endParaRPr lang="en-US" altLang="zh-CN" sz="10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使用防水透气螺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塞平衡内外压差，避免热胀冷缩时吸进水气，出线凝结现象；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密封圈采用进口耐老化硅橡胶原料；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防</a:t>
                      </a:r>
                      <a:r>
                        <a:rPr lang="zh-CN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护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等级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IP66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dirty="0" smtClean="0">
                          <a:solidFill>
                            <a:srgbClr val="FF0000"/>
                          </a:solidFill>
                          <a:cs typeface="Arial" panose="020B0604020202020204" pitchFamily="34" charset="0"/>
                        </a:rPr>
                        <a:t>防雷</a:t>
                      </a:r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cs typeface="Arial" panose="020B0604020202020204" pitchFamily="34" charset="0"/>
                        </a:rPr>
                        <a:t>: </a:t>
                      </a:r>
                      <a:r>
                        <a:rPr lang="zh-CN" altLang="en-US" sz="1000" dirty="0" smtClean="0">
                          <a:cs typeface="Arial" panose="020B0604020202020204" pitchFamily="34" charset="0"/>
                        </a:rPr>
                        <a:t>设计中采用针对感应雷击及静电（</a:t>
                      </a:r>
                      <a:r>
                        <a:rPr lang="en-US" altLang="zh-CN" sz="1000" dirty="0" smtClean="0">
                          <a:cs typeface="Arial" panose="020B0604020202020204" pitchFamily="34" charset="0"/>
                        </a:rPr>
                        <a:t>ESD) </a:t>
                      </a:r>
                      <a:r>
                        <a:rPr lang="zh-CN" altLang="en-US" sz="1000" dirty="0" smtClean="0">
                          <a:cs typeface="Arial" panose="020B0604020202020204" pitchFamily="34" charset="0"/>
                        </a:rPr>
                        <a:t>的专用防护元件，器件性能符合</a:t>
                      </a:r>
                      <a:r>
                        <a:rPr lang="en-US" altLang="zh-CN" sz="1000" dirty="0" smtClean="0">
                          <a:cs typeface="Arial" panose="020B0604020202020204" pitchFamily="34" charset="0"/>
                        </a:rPr>
                        <a:t>IEC61000-4(Level4)</a:t>
                      </a:r>
                      <a:r>
                        <a:rPr lang="zh-CN" altLang="en-US" sz="1000" dirty="0" smtClean="0">
                          <a:cs typeface="Arial" panose="020B0604020202020204" pitchFamily="34" charset="0"/>
                        </a:rPr>
                        <a:t>的检测标准。突波电流（</a:t>
                      </a:r>
                      <a:r>
                        <a:rPr lang="en-US" altLang="zh-CN" sz="1000" dirty="0" smtClean="0">
                          <a:cs typeface="Arial" panose="020B0604020202020204" pitchFamily="34" charset="0"/>
                        </a:rPr>
                        <a:t>Peak Current)</a:t>
                      </a:r>
                      <a:r>
                        <a:rPr lang="zh-CN" altLang="en-US" sz="1000" dirty="0" smtClean="0">
                          <a:cs typeface="Arial" panose="020B0604020202020204" pitchFamily="34" charset="0"/>
                        </a:rPr>
                        <a:t>最高可达</a:t>
                      </a:r>
                      <a:r>
                        <a:rPr lang="en-US" altLang="zh-CN" sz="1000" dirty="0" smtClean="0">
                          <a:cs typeface="Arial" panose="020B0604020202020204" pitchFamily="34" charset="0"/>
                        </a:rPr>
                        <a:t>3000A(8/20</a:t>
                      </a:r>
                      <a:r>
                        <a:rPr lang="el-GR" altLang="zh-CN" sz="1000" dirty="0" smtClean="0"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US" altLang="zh-CN" sz="1000" dirty="0" smtClean="0">
                          <a:cs typeface="Arial" panose="020B0604020202020204" pitchFamily="34" charset="0"/>
                        </a:rPr>
                        <a:t>S) </a:t>
                      </a:r>
                      <a:r>
                        <a:rPr lang="zh-CN" altLang="en-US" sz="1000" dirty="0" smtClean="0">
                          <a:cs typeface="Arial" panose="020B0604020202020204" pitchFamily="34" charset="0"/>
                        </a:rPr>
                        <a:t>。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结构：</a:t>
                      </a:r>
                      <a:endParaRPr lang="en-US" altLang="zh-CN" sz="10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altLang="zh-CN" sz="1000" dirty="0" smtClean="0">
                          <a:cs typeface="Arial" panose="020B0604020202020204" pitchFamily="34" charset="0"/>
                        </a:rPr>
                        <a:t>1.</a:t>
                      </a:r>
                      <a:r>
                        <a:rPr lang="zh-CN" altLang="en-US" sz="1000" dirty="0" smtClean="0">
                          <a:latin typeface="宋体" panose="02010600030101010101" pitchFamily="2" charset="-122"/>
                        </a:rPr>
                        <a:t>根据</a:t>
                      </a:r>
                      <a:r>
                        <a:rPr lang="en-US" altLang="zh-CN" sz="1000" dirty="0" smtClean="0">
                          <a:latin typeface="宋体" panose="02010600030101010101" pitchFamily="2" charset="-122"/>
                        </a:rPr>
                        <a:t>LED</a:t>
                      </a:r>
                      <a:r>
                        <a:rPr lang="zh-CN" altLang="en-US" sz="1000" dirty="0" smtClean="0">
                          <a:latin typeface="宋体" panose="02010600030101010101" pitchFamily="2" charset="-122"/>
                        </a:rPr>
                        <a:t>散热特性，合理的散热通路设计，使</a:t>
                      </a:r>
                      <a:r>
                        <a:rPr lang="en-US" altLang="zh-CN" sz="1000" dirty="0" smtClean="0">
                          <a:latin typeface="宋体" panose="02010600030101010101" pitchFamily="2" charset="-122"/>
                        </a:rPr>
                        <a:t>LED</a:t>
                      </a:r>
                      <a:r>
                        <a:rPr lang="zh-CN" altLang="en-US" sz="1000" dirty="0" smtClean="0">
                          <a:latin typeface="宋体" panose="02010600030101010101" pitchFamily="2" charset="-122"/>
                        </a:rPr>
                        <a:t>的热量快速通过灯具结构传导出来，保证</a:t>
                      </a:r>
                      <a:r>
                        <a:rPr lang="en-US" altLang="zh-CN" sz="1000" dirty="0" smtClean="0">
                          <a:latin typeface="宋体" panose="02010600030101010101" pitchFamily="2" charset="-122"/>
                        </a:rPr>
                        <a:t>LED</a:t>
                      </a:r>
                      <a:r>
                        <a:rPr lang="zh-CN" altLang="en-US" sz="1000" dirty="0" smtClean="0">
                          <a:latin typeface="宋体" panose="02010600030101010101" pitchFamily="2" charset="-122"/>
                        </a:rPr>
                        <a:t>发光效率及使用寿命；</a:t>
                      </a:r>
                      <a:endParaRPr lang="zh-CN" altLang="en-US" sz="1000" dirty="0" smtClean="0"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altLang="zh-CN" sz="1000" dirty="0" smtClean="0">
                          <a:cs typeface="Arial" panose="020B0604020202020204" pitchFamily="34" charset="0"/>
                        </a:rPr>
                        <a:t>2.</a:t>
                      </a:r>
                      <a:r>
                        <a:rPr lang="zh-CN" altLang="en-US" sz="1000" dirty="0" smtClean="0">
                          <a:cs typeface="Arial" panose="020B0604020202020204" pitchFamily="34" charset="0"/>
                        </a:rPr>
                        <a:t>通过精心设计的安装支架，可以调节灯具投射角度，并可横向滑动调节，安装方便快捷。</a:t>
                      </a:r>
                      <a:endParaRPr lang="en-US" altLang="zh-CN" sz="1000" dirty="0" smtClean="0"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zh-CN" altLang="en-US" sz="1000" b="1" dirty="0" smtClean="0">
                          <a:solidFill>
                            <a:srgbClr val="FF0000"/>
                          </a:solidFill>
                          <a:cs typeface="Arial" panose="020B0604020202020204" pitchFamily="34" charset="0"/>
                        </a:rPr>
                        <a:t>宽范围的输入电压：全电压，</a:t>
                      </a:r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cs typeface="Arial" panose="020B0604020202020204" pitchFamily="34" charset="0"/>
                        </a:rPr>
                        <a:t>100</a:t>
                      </a:r>
                      <a:r>
                        <a:rPr lang="zh-CN" altLang="en-US" sz="1000" b="1" dirty="0" smtClean="0">
                          <a:solidFill>
                            <a:srgbClr val="FF0000"/>
                          </a:solidFill>
                          <a:cs typeface="Arial" panose="020B0604020202020204" pitchFamily="34" charset="0"/>
                        </a:rPr>
                        <a:t>～</a:t>
                      </a:r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cs typeface="Arial" panose="020B0604020202020204" pitchFamily="34" charset="0"/>
                        </a:rPr>
                        <a:t>240VAC±10% , </a:t>
                      </a:r>
                      <a:r>
                        <a:rPr lang="zh-CN" altLang="en-US" sz="1000" b="1" dirty="0" smtClean="0">
                          <a:solidFill>
                            <a:srgbClr val="FF0000"/>
                          </a:solidFill>
                          <a:cs typeface="Arial" panose="020B0604020202020204" pitchFamily="34" charset="0"/>
                        </a:rPr>
                        <a:t>设计优点：</a:t>
                      </a:r>
                      <a:endParaRPr lang="zh-CN" altLang="en-US" sz="1000" b="1" dirty="0" smtClean="0">
                        <a:solidFill>
                          <a:srgbClr val="FF0000"/>
                        </a:solidFill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altLang="zh-CN" sz="1000" dirty="0" smtClean="0">
                          <a:cs typeface="Arial" panose="020B0604020202020204" pitchFamily="34" charset="0"/>
                        </a:rPr>
                        <a:t>1.</a:t>
                      </a:r>
                      <a:r>
                        <a:rPr lang="zh-CN" altLang="en-US" sz="1000" dirty="0" smtClean="0">
                          <a:cs typeface="Arial" panose="020B0604020202020204" pitchFamily="34" charset="0"/>
                        </a:rPr>
                        <a:t>全电压设计，适合世界及中国各地区电压尤其适合电压起伏较大的的地区</a:t>
                      </a:r>
                      <a:r>
                        <a:rPr lang="en-US" altLang="zh-CN" sz="1000" dirty="0" smtClean="0">
                          <a:cs typeface="Arial" panose="020B0604020202020204" pitchFamily="34" charset="0"/>
                        </a:rPr>
                        <a:t>,</a:t>
                      </a:r>
                      <a:r>
                        <a:rPr lang="zh-CN" altLang="en-US" sz="1000" dirty="0" smtClean="0">
                          <a:cs typeface="Arial" panose="020B0604020202020204" pitchFamily="34" charset="0"/>
                        </a:rPr>
                        <a:t>全电压能保证</a:t>
                      </a:r>
                      <a:r>
                        <a:rPr lang="en-US" altLang="zh-CN" sz="1000" dirty="0" smtClean="0">
                          <a:cs typeface="Arial" panose="020B0604020202020204" pitchFamily="34" charset="0"/>
                        </a:rPr>
                        <a:t>LED</a:t>
                      </a:r>
                      <a:r>
                        <a:rPr lang="zh-CN" altLang="en-US" sz="1000" dirty="0" smtClean="0">
                          <a:cs typeface="Arial" panose="020B0604020202020204" pitchFamily="34" charset="0"/>
                        </a:rPr>
                        <a:t>灯具的亮度及寿命。</a:t>
                      </a:r>
                      <a:endParaRPr lang="zh-CN" altLang="en-US" sz="1000" dirty="0" smtClean="0"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altLang="zh-CN" sz="1000" dirty="0" smtClean="0">
                          <a:cs typeface="Arial" panose="020B0604020202020204" pitchFamily="34" charset="0"/>
                        </a:rPr>
                        <a:t>2 .</a:t>
                      </a:r>
                      <a:r>
                        <a:rPr lang="zh-CN" altLang="en-US" sz="1000" dirty="0" smtClean="0">
                          <a:cs typeface="Arial" panose="020B0604020202020204" pitchFamily="34" charset="0"/>
                        </a:rPr>
                        <a:t>全电压设计的灯具，可减少外部电源接线及电源防水的问题，使</a:t>
                      </a:r>
                      <a:r>
                        <a:rPr lang="en-US" altLang="zh-CN" sz="1000" dirty="0" smtClean="0">
                          <a:cs typeface="Arial" panose="020B0604020202020204" pitchFamily="34" charset="0"/>
                        </a:rPr>
                        <a:t>LED</a:t>
                      </a:r>
                      <a:r>
                        <a:rPr lang="zh-CN" altLang="en-US" sz="1000" dirty="0" smtClean="0">
                          <a:cs typeface="Arial" panose="020B0604020202020204" pitchFamily="34" charset="0"/>
                        </a:rPr>
                        <a:t>产品及系统安装成本低，节省安装成本</a:t>
                      </a:r>
                      <a:r>
                        <a:rPr lang="en-US" altLang="zh-CN" sz="1000" dirty="0" smtClean="0">
                          <a:cs typeface="Arial" panose="020B0604020202020204" pitchFamily="34" charset="0"/>
                        </a:rPr>
                        <a:t>;</a:t>
                      </a:r>
                      <a:r>
                        <a:rPr lang="zh-CN" altLang="en-US" sz="1000" dirty="0" smtClean="0">
                          <a:cs typeface="Arial" panose="020B0604020202020204" pitchFamily="34" charset="0"/>
                        </a:rPr>
                        <a:t>安装方便快速，保证</a:t>
                      </a:r>
                      <a:r>
                        <a:rPr lang="en-US" altLang="zh-CN" sz="1000" dirty="0" smtClean="0">
                          <a:cs typeface="Arial" panose="020B0604020202020204" pitchFamily="34" charset="0"/>
                        </a:rPr>
                        <a:t>LED</a:t>
                      </a:r>
                      <a:r>
                        <a:rPr lang="zh-CN" altLang="en-US" sz="1000" dirty="0" smtClean="0">
                          <a:cs typeface="Arial" panose="020B0604020202020204" pitchFamily="34" charset="0"/>
                        </a:rPr>
                        <a:t>产品及系统的质量。</a:t>
                      </a:r>
                      <a:endParaRPr lang="en-US" altLang="zh-CN" sz="1000" dirty="0" smtClean="0"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000" b="1" dirty="0" smtClean="0">
                          <a:solidFill>
                            <a:srgbClr val="FF0000"/>
                          </a:solidFill>
                        </a:rPr>
                        <a:t>安全规范</a:t>
                      </a:r>
                      <a:r>
                        <a:rPr lang="zh-CN" altLang="en-US" sz="1000" dirty="0" smtClean="0">
                          <a:solidFill>
                            <a:srgbClr val="FF0000"/>
                          </a:solidFill>
                        </a:rPr>
                        <a:t>：</a:t>
                      </a:r>
                      <a:r>
                        <a:rPr lang="zh-CN" altLang="en-US" sz="1000" b="0" dirty="0" smtClean="0">
                          <a:latin typeface="宋体" panose="02010600030101010101" pitchFamily="2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灯具严格按照</a:t>
                      </a:r>
                      <a:r>
                        <a:rPr lang="en-US" altLang="zh-CN" sz="1000" b="0" dirty="0" smtClean="0">
                          <a:latin typeface="宋体" panose="02010600030101010101" pitchFamily="2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CQC</a:t>
                      </a:r>
                      <a:r>
                        <a:rPr lang="zh-CN" altLang="en-US" sz="1000" b="0" dirty="0" smtClean="0">
                          <a:latin typeface="宋体" panose="02010600030101010101" pitchFamily="2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（中国质量认证中心）、</a:t>
                      </a:r>
                      <a:r>
                        <a:rPr lang="en-US" altLang="zh-CN" sz="1000" b="0" dirty="0" smtClean="0">
                          <a:latin typeface="宋体" panose="02010600030101010101" pitchFamily="2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EMC</a:t>
                      </a:r>
                      <a:r>
                        <a:rPr lang="zh-CN" altLang="en-US" sz="1000" b="0" dirty="0" smtClean="0">
                          <a:latin typeface="宋体" panose="02010600030101010101" pitchFamily="2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（电磁兼容）标准设计。</a:t>
                      </a:r>
                      <a:endParaRPr lang="en-US" altLang="zh-CN" sz="1000" b="0" dirty="0" smtClean="0">
                        <a:latin typeface="宋体" panose="02010600030101010101" pitchFamily="2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dirty="0" smtClean="0">
                          <a:solidFill>
                            <a:srgbClr val="FF0000"/>
                          </a:solidFill>
                          <a:cs typeface="Arial" panose="020B0604020202020204" pitchFamily="34" charset="0"/>
                        </a:rPr>
                        <a:t>光学：</a:t>
                      </a:r>
                      <a:r>
                        <a:rPr lang="zh-CN" altLang="en-US" sz="1000" dirty="0" smtClean="0">
                          <a:cs typeface="Arial" panose="020B0604020202020204" pitchFamily="34" charset="0"/>
                        </a:rPr>
                        <a:t>采用六合一高功率</a:t>
                      </a:r>
                      <a:r>
                        <a:rPr lang="en-US" altLang="zh-CN" sz="1000" dirty="0" smtClean="0">
                          <a:cs typeface="Arial" panose="020B0604020202020204" pitchFamily="34" charset="0"/>
                        </a:rPr>
                        <a:t> LED</a:t>
                      </a:r>
                      <a:r>
                        <a:rPr lang="zh-CN" altLang="en-US" sz="1000" dirty="0" smtClean="0">
                          <a:cs typeface="Arial" panose="020B0604020202020204" pitchFamily="34" charset="0"/>
                        </a:rPr>
                        <a:t>，在原</a:t>
                      </a:r>
                      <a:r>
                        <a:rPr lang="en-US" altLang="zh-CN" sz="1000" dirty="0" smtClean="0">
                          <a:cs typeface="Arial" panose="020B0604020202020204" pitchFamily="34" charset="0"/>
                        </a:rPr>
                        <a:t>Red(630nm)/Green</a:t>
                      </a:r>
                      <a:r>
                        <a:rPr lang="zh-CN" altLang="en-US" sz="1000" dirty="0" smtClean="0">
                          <a:cs typeface="Arial" panose="020B0604020202020204" pitchFamily="34" charset="0"/>
                        </a:rPr>
                        <a:t>（</a:t>
                      </a:r>
                      <a:r>
                        <a:rPr lang="en-US" altLang="zh-CN" sz="1000" dirty="0" smtClean="0">
                          <a:cs typeface="Arial" panose="020B0604020202020204" pitchFamily="34" charset="0"/>
                        </a:rPr>
                        <a:t>525nm</a:t>
                      </a:r>
                      <a:r>
                        <a:rPr lang="zh-CN" altLang="en-US" sz="1000" dirty="0" smtClean="0">
                          <a:cs typeface="Arial" panose="020B0604020202020204" pitchFamily="34" charset="0"/>
                        </a:rPr>
                        <a:t>）</a:t>
                      </a:r>
                      <a:r>
                        <a:rPr lang="en-US" altLang="zh-CN" sz="1000" dirty="0" smtClean="0">
                          <a:cs typeface="Arial" panose="020B0604020202020204" pitchFamily="34" charset="0"/>
                        </a:rPr>
                        <a:t>/Royal Blue</a:t>
                      </a:r>
                      <a:r>
                        <a:rPr lang="zh-CN" altLang="en-US" sz="1000" dirty="0" smtClean="0">
                          <a:cs typeface="Arial" panose="020B0604020202020204" pitchFamily="34" charset="0"/>
                        </a:rPr>
                        <a:t>（</a:t>
                      </a:r>
                      <a:r>
                        <a:rPr lang="en-US" altLang="zh-CN" sz="1000" dirty="0" smtClean="0">
                          <a:cs typeface="Arial" panose="020B0604020202020204" pitchFamily="34" charset="0"/>
                        </a:rPr>
                        <a:t>455nm</a:t>
                      </a:r>
                      <a:r>
                        <a:rPr lang="zh-CN" altLang="en-US" sz="1000" dirty="0" smtClean="0">
                          <a:cs typeface="Arial" panose="020B0604020202020204" pitchFamily="34" charset="0"/>
                        </a:rPr>
                        <a:t>）基础上增加</a:t>
                      </a:r>
                      <a:r>
                        <a:rPr lang="en-US" altLang="zh-CN" sz="1000" dirty="0" smtClean="0">
                          <a:cs typeface="Arial" panose="020B0604020202020204" pitchFamily="34" charset="0"/>
                        </a:rPr>
                        <a:t>PC Green/Cyan/PC Amber</a:t>
                      </a:r>
                      <a:r>
                        <a:rPr lang="zh-CN" altLang="en-US" sz="1000" dirty="0" smtClean="0">
                          <a:cs typeface="Arial" panose="020B0604020202020204" pitchFamily="34" charset="0"/>
                        </a:rPr>
                        <a:t>，通过</a:t>
                      </a:r>
                      <a:r>
                        <a:rPr lang="en-US" altLang="zh-CN" sz="1000" dirty="0" smtClean="0">
                          <a:cs typeface="Arial" panose="020B0604020202020204" pitchFamily="34" charset="0"/>
                        </a:rPr>
                        <a:t>DMX512</a:t>
                      </a:r>
                      <a:r>
                        <a:rPr lang="zh-CN" altLang="en-US" sz="1000" dirty="0" smtClean="0">
                          <a:cs typeface="Arial" panose="020B0604020202020204" pitchFamily="34" charset="0"/>
                        </a:rPr>
                        <a:t>控制调光，能混色出更宽色域色彩，实现</a:t>
                      </a:r>
                      <a:r>
                        <a:rPr lang="en-US" altLang="zh-CN" sz="1000" dirty="0" smtClean="0">
                          <a:cs typeface="Arial" panose="020B0604020202020204" pitchFamily="34" charset="0"/>
                        </a:rPr>
                        <a:t>281</a:t>
                      </a:r>
                      <a:r>
                        <a:rPr lang="zh-CN" altLang="en-US" sz="1000" dirty="0" smtClean="0">
                          <a:cs typeface="Arial" panose="020B0604020202020204" pitchFamily="34" charset="0"/>
                        </a:rPr>
                        <a:t>万亿种彩色。</a:t>
                      </a:r>
                      <a:endParaRPr lang="en-US" altLang="zh-CN" sz="1000" dirty="0" smtClean="0"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控制方式：</a:t>
                      </a:r>
                      <a:r>
                        <a:rPr lang="zh-CN" altLang="en-US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标准</a:t>
                      </a:r>
                      <a:r>
                        <a:rPr lang="en-US" altLang="zh-CN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DMX512</a:t>
                      </a:r>
                      <a:r>
                        <a:rPr lang="zh-CN" altLang="en-US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1990</a:t>
                      </a:r>
                      <a:r>
                        <a:rPr lang="zh-CN" altLang="en-US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）协议控制，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1670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万种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RGB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合成真彩色，实现同步、追逐、流水等变化。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应用场</a:t>
                      </a:r>
                      <a:r>
                        <a:rPr lang="zh-CN" altLang="en-US" sz="1000" b="1" kern="1200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所</a:t>
                      </a:r>
                      <a:r>
                        <a:rPr lang="zh-CN" altLang="en-US" sz="1000" b="0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：</a:t>
                      </a:r>
                      <a:r>
                        <a:rPr lang="zh-CN" altLang="en-US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单体建筑、历史建筑群外墙照明、大楼内光外透照明、绿化景观照明、广告牌照明等。</a:t>
                      </a:r>
                      <a:endParaRPr lang="en-US" altLang="zh-CN" sz="1000" b="0" kern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 descr="F356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695" y="332740"/>
            <a:ext cx="3412490" cy="21634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42910" y="857232"/>
            <a:ext cx="8001000" cy="33813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技术参数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642910" y="1214422"/>
          <a:ext cx="8001000" cy="4983280"/>
        </p:xfrm>
        <a:graphic>
          <a:graphicData uri="http://schemas.openxmlformats.org/drawingml/2006/table">
            <a:tbl>
              <a:tblPr/>
              <a:tblGrid>
                <a:gridCol w="3143250"/>
                <a:gridCol w="4857750"/>
              </a:tblGrid>
              <a:tr h="270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产品型号</a:t>
                      </a:r>
                      <a:endParaRPr kumimoji="0" 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F3563A</a:t>
                      </a:r>
                      <a:r>
                        <a:rPr lang="zh-CN" altLang="en-US" sz="11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系列</a:t>
                      </a:r>
                      <a:endParaRPr lang="zh-CN" altLang="en-US" sz="11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光源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Prolight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单颗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功率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6W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寿命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5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万小时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数量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颗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US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LED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颜色</a:t>
                      </a:r>
                      <a:endParaRPr lang="en-US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六合一 红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/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绿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/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蓝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/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淡绿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/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青色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/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明黄</a:t>
                      </a:r>
                      <a:endParaRPr kumimoji="0" lang="zh-CN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光束角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20°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外壳材质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铝挤型灯体，阳极氧化喷砂表面处理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玻璃材质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8mm 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钢化超白玻璃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碧玉黑表面颜色处理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输入电源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100</a:t>
                      </a:r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～</a:t>
                      </a:r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240VAC±10%  50/60HZ</a:t>
                      </a:r>
                      <a:endParaRPr lang="en-US" altLang="zh-CN" sz="10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驱动方式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350mA 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恒流驱动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系统功率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126W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75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防护等级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IP66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电气安全等级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Ⅰ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类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电缆线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3×1.0mm² 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橡胶线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信号线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超五类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SFTP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双屏蔽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对双绞线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控制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适用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DMX512(1990)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环境温度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-20℃~+55 ℃(TA+10℃)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8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净重</a:t>
                      </a:r>
                      <a:endParaRPr kumimoji="0" 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5.05KG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71472" y="857232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灯具尺寸（</a:t>
            </a:r>
            <a:r>
              <a:rPr lang="en-US" altLang="zh-CN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mm</a:t>
            </a: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b="1463"/>
          <a:stretch>
            <a:fillRect/>
          </a:stretch>
        </p:blipFill>
        <p:spPr>
          <a:xfrm>
            <a:off x="300009" y="1340768"/>
            <a:ext cx="8543925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67544" y="692696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</a:t>
            </a: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1065009"/>
            <a:ext cx="497459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dirty="0"/>
              <a:t>F3563A-18-UN-RC(20-PR-18RGBPCA-AJ.L1000.A.CT)</a:t>
            </a:r>
            <a:endParaRPr lang="en-US" altLang="zh-CN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40388" y="5373216"/>
          <a:ext cx="2857519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2500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RGBPCA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2659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93.9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628775"/>
            <a:ext cx="3780790" cy="35064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810" y="1753235"/>
            <a:ext cx="4578985" cy="3350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b7c68407-e7ee-4f94-a955-4fb71f8db1b2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1057</Words>
  <Application>WPS 演示</Application>
  <PresentationFormat>全屏显示(4:3)</PresentationFormat>
  <Paragraphs>117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黑体</vt:lpstr>
      <vt:lpstr>Arial Unicode MS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张巍</dc:creator>
  <cp:lastModifiedBy>丹丹</cp:lastModifiedBy>
  <cp:revision>77</cp:revision>
  <dcterms:created xsi:type="dcterms:W3CDTF">2015-05-19T08:03:00Z</dcterms:created>
  <dcterms:modified xsi:type="dcterms:W3CDTF">2021-11-02T06:32:08Z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616C5B4B071F4C3683385F026880992A</vt:lpwstr>
  </property>
  <property fmtid="{D5CDD505-2E9C-101B-9397-08002B2CF9AE}" pid="3" name="KSOProductBuildVer">
    <vt:lpwstr>2052-11.1.0.11045</vt:lpwstr>
  </property>
</Properties>
</file>