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6" r:id="rId4"/>
    <p:sldId id="262" r:id="rId5"/>
    <p:sldId id="263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88" y="1357615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596" y="928670"/>
            <a:ext cx="538008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型号</a:t>
            </a:r>
            <a:r>
              <a:rPr lang="en-US" altLang="zh-CN" b="1" dirty="0" smtClean="0">
                <a:solidFill>
                  <a:srgbClr val="FF0000"/>
                </a:solidFill>
              </a:rPr>
              <a:t>:F3086A/B5】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1643367"/>
            <a:ext cx="8391306" cy="49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防水：</a:t>
            </a:r>
            <a:endParaRPr lang="en-US" altLang="zh-CN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使用防水透气螺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塞，平衡内外压差，</a:t>
            </a:r>
            <a:r>
              <a:rPr lang="zh-CN" altLang="en-US" sz="1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避免热胀冷缩时吸进水气，出现凝结现象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密封圈采用进口耐老化硅橡胶原料；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防护等级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IP66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防雷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设计中采用针对感应雷击及静电（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ESD)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的专用防护元件，器件性能符合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IEC61000-4(Level4)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的检测标准。突波电流（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Peak Current)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最高可达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3000A(8/20</a:t>
            </a:r>
            <a:r>
              <a:rPr lang="el-GR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宽范围的输入电压：全电压，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240VAC±10% , 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设计优点：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全电压设计，适合世界及中国各地区电压尤其适合电压起伏较大的的地区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全电压能保证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灯具的亮度及寿命。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2 .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全电压设计的灯具，可减少外部电源接线及电源防水的问题，使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产品及系统安装成本低，节省安装成本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安装方便快速，保证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产品及系统的质量。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根据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散热特性，合理的散热通路设计，使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的热量快速通过灯具结构传导出来，保证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发光效率及使用寿命；</a:t>
            </a:r>
            <a:endParaRPr lang="zh-CN" alt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灯具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采用对流散热气流孔通道设计，提高灯具散热性能，有效降低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结温，提高发光效率，降低驱动环境温度，提高驱动平均寿命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通过精心设计的安装支架，可以调节灯具投射角度，并可横向调节，安装方便快捷。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安全规范</a:t>
            </a:r>
            <a:r>
              <a:rPr lang="zh-CN" altLang="en-US" sz="1000" dirty="0" smtClean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灯具严格按照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CQC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（中国质量认证中心）、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EMC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（电磁兼容）标准设计。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光学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采用四合一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RGBW 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，能够调出全白光系列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(6000K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2200K)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及各种不同彩色光（水蓝色、天蓝色、淡紫色、淡绿色、琥珀色、水红色）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混光更均匀，白色效果更纯正。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控制方式：</a:t>
            </a:r>
            <a:r>
              <a:rPr lang="en-US" altLang="zh-CN" sz="1000" dirty="0" smtClean="0"/>
              <a:t>1.</a:t>
            </a:r>
            <a:r>
              <a:rPr lang="zh-CN" altLang="en-US" sz="1000" dirty="0" smtClean="0"/>
              <a:t>采用</a:t>
            </a:r>
            <a:r>
              <a:rPr lang="en-US" altLang="zh-CN" sz="1000" dirty="0" smtClean="0"/>
              <a:t>DMX512</a:t>
            </a:r>
            <a:r>
              <a:rPr lang="zh-CN" altLang="en-US" sz="1000" dirty="0" smtClean="0"/>
              <a:t>（</a:t>
            </a:r>
            <a:r>
              <a:rPr lang="en-US" altLang="zh-CN" sz="1000" dirty="0" smtClean="0"/>
              <a:t>1990</a:t>
            </a:r>
            <a:r>
              <a:rPr lang="zh-CN" altLang="en-US" sz="1000" dirty="0" smtClean="0"/>
              <a:t>）协议控制， </a:t>
            </a:r>
            <a:r>
              <a:rPr lang="en-US" altLang="zh-CN" sz="1000" dirty="0" smtClean="0"/>
              <a:t>1670</a:t>
            </a:r>
            <a:r>
              <a:rPr lang="zh-CN" altLang="en-US" sz="1000" dirty="0" smtClean="0"/>
              <a:t>万种</a:t>
            </a:r>
            <a:r>
              <a:rPr lang="en-US" altLang="zh-CN" sz="1000" dirty="0" smtClean="0"/>
              <a:t>RGB</a:t>
            </a:r>
            <a:r>
              <a:rPr lang="zh-CN" altLang="en-US" sz="1000" dirty="0" smtClean="0"/>
              <a:t>合成真彩色，实现同步、追逐、流水等变化。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en-US" altLang="zh-CN" sz="1000" dirty="0" smtClean="0"/>
              <a:t>                       2.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</a:rPr>
              <a:t>灯具带有温度和电参数等检测与反馈功能。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应用场所：</a:t>
            </a:r>
            <a:r>
              <a:rPr lang="zh-CN" altLang="en-US" sz="1000" dirty="0" smtClean="0"/>
              <a:t>广场、户外景观、大桥外立面、大型建筑、主题公园、娱乐场所等地的景观照明。</a:t>
            </a:r>
            <a:endParaRPr lang="zh-CN" altLang="en-US" sz="1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628" y="142852"/>
            <a:ext cx="2162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F3086A-48-UN-RC-Y(55-XL-48RGBWN-AJ, L610mm，B，CT)</a:t>
            </a:r>
            <a:endParaRPr lang="en-US" altLang="zh-CN" sz="1400" dirty="0" smtClean="0"/>
          </a:p>
          <a:p>
            <a:r>
              <a:rPr lang="zh-CN" altLang="en-US" sz="1400" dirty="0" smtClean="0">
                <a:sym typeface="+mn-ea"/>
              </a:rPr>
              <a:t>单只灯具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556385"/>
            <a:ext cx="3565525" cy="3269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795" y="1412875"/>
            <a:ext cx="5450205" cy="3807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F3086A-48-UN-RC-Y(3015-XL-48RGBWN-AJ, L610mm，B，CT)</a:t>
            </a:r>
            <a:endParaRPr lang="en-US" altLang="zh-CN" sz="1400" dirty="0" smtClean="0"/>
          </a:p>
          <a:p>
            <a:r>
              <a:rPr lang="zh-CN" altLang="en-US" sz="1400" dirty="0" smtClean="0">
                <a:sym typeface="+mn-ea"/>
              </a:rPr>
              <a:t>单只灯具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5007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863340" cy="3550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628775"/>
            <a:ext cx="4811395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F3086A-48-UN-RC-Y(5030-XL-48RGBWN-AJ, L610mm，B，CT)</a:t>
            </a:r>
            <a:endParaRPr lang="en-US" altLang="zh-CN" sz="1400" dirty="0" smtClean="0"/>
          </a:p>
          <a:p>
            <a:r>
              <a:rPr lang="zh-CN" altLang="en-US" sz="1400" dirty="0" smtClean="0">
                <a:sym typeface="+mn-ea"/>
              </a:rPr>
              <a:t>单只灯具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4210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720850"/>
            <a:ext cx="3590925" cy="33108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576705"/>
            <a:ext cx="5057140" cy="3704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7158" y="1052736"/>
          <a:ext cx="8429683" cy="4166870"/>
        </p:xfrm>
        <a:graphic>
          <a:graphicData uri="http://schemas.openxmlformats.org/drawingml/2006/table">
            <a:tbl>
              <a:tblPr/>
              <a:tblGrid>
                <a:gridCol w="571504"/>
                <a:gridCol w="937149"/>
                <a:gridCol w="999237"/>
                <a:gridCol w="960051"/>
                <a:gridCol w="960051"/>
                <a:gridCol w="1097202"/>
                <a:gridCol w="1097202"/>
                <a:gridCol w="878594"/>
                <a:gridCol w="928693"/>
              </a:tblGrid>
              <a:tr h="71437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型号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F3081A/B5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F3082A/B5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F3083A/B5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F3084A/B5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F3085A/B5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F3086A/B5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F3087A/B5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F3088A/B5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颗数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长度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5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功率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59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/87W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88W/130W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117W/173W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146W/217W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176W/261W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233W/346W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292W/433W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440W/652W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505" y="536575"/>
            <a:ext cx="803021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05" y="875030"/>
          <a:ext cx="8001000" cy="5897880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321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F3086A/B5</a:t>
                      </a:r>
                      <a:endParaRPr lang="zh-CN" altLang="en-US" sz="11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4W/6.5W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48PCS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</a:t>
                      </a: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中性白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</a:t>
                      </a: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(FWHM)</a:t>
                      </a:r>
                      <a:endParaRPr kumimoji="0" lang="zh-CN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°/15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1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40°/55°</a:t>
                      </a:r>
                      <a:r>
                        <a:rPr lang="zh-CN" altLang="en-US" sz="11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/30*15°/50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铝挤型灯体，阳极氧化喷砂表面处理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6mm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钢化超白玻璃，碧玉黑表面颜色处理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50/60Hz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350mA/500mA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233W/346W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3*1.0mm²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超五类双屏蔽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1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85A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13.6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Kg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85723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灯具尺寸（</a:t>
            </a: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mm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2910" y="1714488"/>
            <a:ext cx="2628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643050"/>
            <a:ext cx="4071966" cy="190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357694"/>
            <a:ext cx="34385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14818"/>
            <a:ext cx="3209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F3086A-48-UN-RC-Y(12-XL-48RGBWN-AJ, L610mm，B，CT)</a:t>
            </a:r>
            <a:endParaRPr lang="en-US" altLang="zh-CN" sz="1400" dirty="0" smtClean="0"/>
          </a:p>
          <a:p>
            <a:r>
              <a:rPr lang="zh-CN" altLang="zh-CN" sz="1400" dirty="0" smtClean="0"/>
              <a:t>单只灯具</a:t>
            </a:r>
            <a:endParaRPr lang="zh-CN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84630"/>
            <a:ext cx="3957320" cy="3575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565" y="1663065"/>
            <a:ext cx="4598670" cy="33966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F3086A-48-UN-RC-Y(15-XL-48RGBWN-AJ, L610mm，B，CT)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556385"/>
            <a:ext cx="3698875" cy="3482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700530"/>
            <a:ext cx="4873625" cy="3663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F3086A-48-UN-RC-Y(20-XL-48RGBWN-AJ, L610mm，B，CT)</a:t>
            </a:r>
            <a:endParaRPr lang="en-US" altLang="zh-CN" sz="1400" dirty="0" smtClean="0"/>
          </a:p>
          <a:p>
            <a:r>
              <a:rPr lang="zh-CN" altLang="en-US" sz="1400" dirty="0" smtClean="0">
                <a:sym typeface="+mn-ea"/>
              </a:rPr>
              <a:t>单只灯具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700530"/>
            <a:ext cx="3783965" cy="3552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1772920"/>
            <a:ext cx="4837430" cy="3519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F3086A-48-UN-RC-Y(30-XL-48RGBWN-AJ, L610mm，B，CT)</a:t>
            </a:r>
            <a:endParaRPr lang="en-US" altLang="zh-CN" sz="1400" dirty="0" smtClean="0"/>
          </a:p>
          <a:p>
            <a:r>
              <a:rPr lang="zh-CN" altLang="en-US" sz="1400" dirty="0" smtClean="0">
                <a:sym typeface="+mn-ea"/>
              </a:rPr>
              <a:t>单只灯具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836670" cy="35032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28775"/>
            <a:ext cx="4959350" cy="3525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F3086A-48-UN-RC-Y(40-XL-48RGBWN-AJ, L610mm，B，CT)</a:t>
            </a:r>
            <a:endParaRPr lang="en-US" altLang="zh-CN" sz="1400" dirty="0" smtClean="0"/>
          </a:p>
          <a:p>
            <a:r>
              <a:rPr lang="zh-CN" altLang="en-US" sz="1400" dirty="0" smtClean="0">
                <a:sym typeface="+mn-ea"/>
              </a:rPr>
              <a:t>单只灯具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56385"/>
            <a:ext cx="3791585" cy="3510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45" y="1556385"/>
            <a:ext cx="4843145" cy="35890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dfdc108-7379-4117-a15c-5a86abde46d5}"/>
</p:tagLst>
</file>

<file path=ppt/tags/tag10.xml><?xml version="1.0" encoding="utf-8"?>
<p:tagLst xmlns:p="http://schemas.openxmlformats.org/presentationml/2006/main">
  <p:tag name="KSO_WM_UNIT_TABLE_BEAUTIFY" val="smartTable{abab4cca-d83b-4aa8-aa8a-fd988298ab52}"/>
</p:tagLst>
</file>

<file path=ppt/tags/tag2.xml><?xml version="1.0" encoding="utf-8"?>
<p:tagLst xmlns:p="http://schemas.openxmlformats.org/presentationml/2006/main">
  <p:tag name="KSO_WM_UNIT_TABLE_BEAUTIFY" val="smartTable{8b82dc76-84c7-4cd2-9b6f-2ca896ccac4a}"/>
  <p:tag name="TABLE_ENDDRAG_ORIGIN_RECT" val="630*451"/>
  <p:tag name="TABLE_ENDDRAG_RECT" val="48*82*630*451"/>
</p:tagLst>
</file>

<file path=ppt/tags/tag3.xml><?xml version="1.0" encoding="utf-8"?>
<p:tagLst xmlns:p="http://schemas.openxmlformats.org/presentationml/2006/main">
  <p:tag name="KSO_WM_UNIT_TABLE_BEAUTIFY" val="smartTable{abab4cca-d83b-4aa8-aa8a-fd988298ab52}"/>
</p:tagLst>
</file>

<file path=ppt/tags/tag4.xml><?xml version="1.0" encoding="utf-8"?>
<p:tagLst xmlns:p="http://schemas.openxmlformats.org/presentationml/2006/main">
  <p:tag name="KSO_WM_UNIT_TABLE_BEAUTIFY" val="smartTable{abab4cca-d83b-4aa8-aa8a-fd988298ab52}"/>
</p:tagLst>
</file>

<file path=ppt/tags/tag5.xml><?xml version="1.0" encoding="utf-8"?>
<p:tagLst xmlns:p="http://schemas.openxmlformats.org/presentationml/2006/main">
  <p:tag name="KSO_WM_UNIT_TABLE_BEAUTIFY" val="smartTable{abab4cca-d83b-4aa8-aa8a-fd988298ab52}"/>
</p:tagLst>
</file>

<file path=ppt/tags/tag6.xml><?xml version="1.0" encoding="utf-8"?>
<p:tagLst xmlns:p="http://schemas.openxmlformats.org/presentationml/2006/main">
  <p:tag name="KSO_WM_UNIT_TABLE_BEAUTIFY" val="smartTable{abab4cca-d83b-4aa8-aa8a-fd988298ab52}"/>
</p:tagLst>
</file>

<file path=ppt/tags/tag7.xml><?xml version="1.0" encoding="utf-8"?>
<p:tagLst xmlns:p="http://schemas.openxmlformats.org/presentationml/2006/main">
  <p:tag name="KSO_WM_UNIT_TABLE_BEAUTIFY" val="smartTable{abab4cca-d83b-4aa8-aa8a-fd988298ab52}"/>
</p:tagLst>
</file>

<file path=ppt/tags/tag8.xml><?xml version="1.0" encoding="utf-8"?>
<p:tagLst xmlns:p="http://schemas.openxmlformats.org/presentationml/2006/main">
  <p:tag name="KSO_WM_UNIT_TABLE_BEAUTIFY" val="smartTable{abab4cca-d83b-4aa8-aa8a-fd988298ab52}"/>
</p:tagLst>
</file>

<file path=ppt/tags/tag9.xml><?xml version="1.0" encoding="utf-8"?>
<p:tagLst xmlns:p="http://schemas.openxmlformats.org/presentationml/2006/main">
  <p:tag name="KSO_WM_UNIT_TABLE_BEAUTIFY" val="smartTable{abab4cca-d83b-4aa8-aa8a-fd988298ab5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2100</Words>
  <Application>WPS 演示</Application>
  <PresentationFormat>全屏显示(4:3)</PresentationFormat>
  <Paragraphs>360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Arial Unicode MS</vt:lpstr>
      <vt:lpstr>Arial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141</cp:revision>
  <dcterms:created xsi:type="dcterms:W3CDTF">2015-05-19T08:03:00Z</dcterms:created>
  <dcterms:modified xsi:type="dcterms:W3CDTF">2021-10-30T09:21:52Z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46AF666EF7774BB4B110DCFF1DD679B3</vt:lpwstr>
  </property>
  <property fmtid="{D5CDD505-2E9C-101B-9397-08002B2CF9AE}" pid="3" name="KSOProductBuildVer">
    <vt:lpwstr>2052-11.1.0.11045</vt:lpwstr>
  </property>
</Properties>
</file>