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6" r:id="rId4"/>
    <p:sldId id="262" r:id="rId5"/>
    <p:sldId id="263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1429053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1890" y="1052810"/>
            <a:ext cx="70231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型号</a:t>
            </a:r>
            <a:r>
              <a:rPr lang="en-US" altLang="zh-CN" b="1" dirty="0" smtClean="0">
                <a:solidFill>
                  <a:srgbClr val="FF0000"/>
                </a:solidFill>
              </a:rPr>
              <a:t>:F3084A/B5】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1714805"/>
            <a:ext cx="8391306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防水：</a:t>
            </a:r>
            <a:endParaRPr lang="en-US" altLang="zh-CN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使用防水透气螺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塞，平衡内外压差，</a:t>
            </a:r>
            <a:r>
              <a:rPr lang="zh-CN" altLang="en-US" sz="1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避免热胀冷缩时吸进水气，出现凝结现象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密封圈采用进口耐老化硅橡胶原料；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防护等级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IP66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防雷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设计中采用针对感应雷击及静电（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ESD)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的专用防护元件，器件性能符合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IEC61000-4(Level4)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的检测标准。突波电流（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Peak Current)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最高可达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3000A(8/20</a:t>
            </a:r>
            <a:r>
              <a:rPr lang="el-GR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S) 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宽范围的输入电压：全电压，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240VAC±10% , </a:t>
            </a: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设计优点：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全电压设计，适合世界及中国各地区电压尤其适合电压起伏较大的的地区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全电压能保证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灯具的亮度及寿命。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2 .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全电压设计的灯具，可减少外部电源接线及电源防水的问题，使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产品及系统安装成本低，节省安装成本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安装方便快速，保证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产品及系统的质量。</a:t>
            </a:r>
            <a:endParaRPr lang="zh-CN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结构：</a:t>
            </a:r>
            <a:endParaRPr lang="zh-CN" altLang="en-US" sz="1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根据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散热特性，合理的散热通路设计，使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的热量快速通过灯具结构传导出来，保证</a:t>
            </a:r>
            <a:r>
              <a:rPr lang="en-US" altLang="zh-CN" sz="1000" dirty="0" smtClean="0">
                <a:solidFill>
                  <a:schemeClr val="tx1"/>
                </a:solidFill>
                <a:latin typeface="+mn-ea"/>
              </a:rPr>
              <a:t>LED</a:t>
            </a:r>
            <a:r>
              <a:rPr lang="zh-CN" altLang="en-US" sz="1000" dirty="0" smtClean="0">
                <a:solidFill>
                  <a:schemeClr val="tx1"/>
                </a:solidFill>
                <a:latin typeface="+mn-ea"/>
              </a:rPr>
              <a:t>发光效率及使用寿命；</a:t>
            </a:r>
            <a:endParaRPr lang="zh-CN" alt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灯具采用对流散热气流孔通道设计，提高灯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具散热性能，有效降低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结温，提高发光效率，降低驱动环境温度，提高驱动平均寿命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通过精心设计的安装支架，可以调节灯具投射角度，并可横向调节，安装方便快捷。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900"/>
              </a:lnSpc>
            </a:pPr>
            <a:r>
              <a:rPr lang="zh-CN" altLang="en-US" sz="10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安全规范</a:t>
            </a:r>
            <a:r>
              <a:rPr lang="zh-CN" altLang="en-US" sz="1000" dirty="0" smtClean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灯具严格按照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CQC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（中国质量认证中心）、</a:t>
            </a:r>
            <a:r>
              <a:rPr lang="en-US" altLang="zh-CN" sz="1000" dirty="0" smtClean="0">
                <a:latin typeface="+mn-ea"/>
                <a:cs typeface="Arial Unicode MS" panose="020B0604020202020204" pitchFamily="34" charset="-122"/>
              </a:rPr>
              <a:t>EMC</a:t>
            </a:r>
            <a:r>
              <a:rPr lang="zh-CN" altLang="en-US" sz="1000" dirty="0" smtClean="0">
                <a:latin typeface="+mn-ea"/>
                <a:cs typeface="Arial Unicode MS" panose="020B0604020202020204" pitchFamily="34" charset="-122"/>
              </a:rPr>
              <a:t>（电磁兼容）标准设计。</a:t>
            </a:r>
            <a:endParaRPr lang="en-US" altLang="zh-CN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光学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采用四合一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RGBW LED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，能够调出全白光系列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(6000K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3000K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2200K)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及各种不同彩色光（水蓝色、天蓝色、淡紫色、淡绿色、琥珀色、水红色）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混光更均匀，白色效果更纯正。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控制方式：</a:t>
            </a:r>
            <a:r>
              <a:rPr lang="en-US" altLang="zh-CN" sz="1000" dirty="0" smtClean="0"/>
              <a:t>1.</a:t>
            </a:r>
            <a:r>
              <a:rPr lang="zh-CN" altLang="en-US" sz="1000" dirty="0" smtClean="0"/>
              <a:t>采用</a:t>
            </a:r>
            <a:r>
              <a:rPr lang="en-US" altLang="zh-CN" sz="1000" dirty="0" smtClean="0"/>
              <a:t>DMX512</a:t>
            </a:r>
            <a:r>
              <a:rPr lang="zh-CN" altLang="en-US" sz="1000" dirty="0" smtClean="0"/>
              <a:t>（</a:t>
            </a:r>
            <a:r>
              <a:rPr lang="en-US" altLang="zh-CN" sz="1000" dirty="0" smtClean="0"/>
              <a:t>1990</a:t>
            </a:r>
            <a:r>
              <a:rPr lang="zh-CN" altLang="en-US" sz="1000" dirty="0" smtClean="0"/>
              <a:t>）协议控制， </a:t>
            </a:r>
            <a:r>
              <a:rPr lang="en-US" altLang="zh-CN" sz="1000" dirty="0" smtClean="0"/>
              <a:t>1670</a:t>
            </a:r>
            <a:r>
              <a:rPr lang="zh-CN" altLang="en-US" sz="1000" dirty="0" smtClean="0"/>
              <a:t>万种</a:t>
            </a:r>
            <a:r>
              <a:rPr lang="en-US" altLang="zh-CN" sz="1000" dirty="0" smtClean="0"/>
              <a:t>RGB</a:t>
            </a:r>
            <a:r>
              <a:rPr lang="zh-CN" altLang="en-US" sz="1000" dirty="0" smtClean="0"/>
              <a:t>合成真彩色，实现同步、追逐、流水等变化。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en-US" altLang="zh-CN" sz="1000" dirty="0" smtClean="0"/>
              <a:t>                       2.</a:t>
            </a:r>
            <a:r>
              <a:rPr lang="zh-CN" altLang="en-US" sz="1000" dirty="0" smtClean="0">
                <a:solidFill>
                  <a:srgbClr val="FF0000"/>
                </a:solidFill>
                <a:latin typeface="+mn-ea"/>
              </a:rPr>
              <a:t>灯具带有温度和电参数等检测与反馈功能。</a:t>
            </a:r>
            <a:endParaRPr lang="en-US" altLang="zh-CN" sz="1000" dirty="0" smtClean="0"/>
          </a:p>
          <a:p>
            <a:pPr>
              <a:lnSpc>
                <a:spcPts val="1900"/>
              </a:lnSpc>
            </a:pPr>
            <a:r>
              <a:rPr lang="zh-CN" altLang="en-US" sz="1000" b="1" dirty="0" smtClean="0">
                <a:solidFill>
                  <a:srgbClr val="FF0000"/>
                </a:solidFill>
              </a:rPr>
              <a:t>应用场所：</a:t>
            </a:r>
            <a:r>
              <a:rPr lang="zh-CN" altLang="en-US" sz="1000" dirty="0" smtClean="0"/>
              <a:t>广场、户外景观、大桥外立面、大型建筑、主题公园、娱乐场所等地的景观照明。</a:t>
            </a:r>
            <a:endParaRPr lang="zh-CN" altLang="en-US" sz="1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4875" y="213995"/>
            <a:ext cx="3150870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F3084A-30-UN-RC-Y(55-XL-30RGBWN-AJ,L715mm,B,CT)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1556385"/>
            <a:ext cx="3358515" cy="3124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10" y="1556385"/>
            <a:ext cx="5116830" cy="3754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F3084A-30-UN-RC-Y(3015-XL-30RGBWN-AJ,L715mm,B,CT)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5408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484630"/>
            <a:ext cx="3551555" cy="3284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0" y="1556385"/>
            <a:ext cx="5074920" cy="36417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F3084A-30-UN-RC-Y(5030-XL-30RGBWN-AJ,L715mm,B,CT)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4436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412875"/>
            <a:ext cx="3818890" cy="3495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356360"/>
            <a:ext cx="4916805" cy="3609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158" y="1052736"/>
          <a:ext cx="8429683" cy="4166870"/>
        </p:xfrm>
        <a:graphic>
          <a:graphicData uri="http://schemas.openxmlformats.org/drawingml/2006/table">
            <a:tbl>
              <a:tblPr/>
              <a:tblGrid>
                <a:gridCol w="571504"/>
                <a:gridCol w="937149"/>
                <a:gridCol w="999237"/>
                <a:gridCol w="960051"/>
                <a:gridCol w="960051"/>
                <a:gridCol w="1097202"/>
                <a:gridCol w="1097202"/>
                <a:gridCol w="878594"/>
                <a:gridCol w="928693"/>
              </a:tblGrid>
              <a:tr h="71437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型号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F3081A/B5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F3082A/B5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F3083A/B5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F3084A/B5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F3085A/B5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F3086A/B5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F3087A/B5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F3088A/B5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颗数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18*2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24*2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30*3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长度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380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480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610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715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25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功率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59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W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/87W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88W/130W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117W/173W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146W/217W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176W/261W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233W/346W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292W/433W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440W/652W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50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85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105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542" marR="5542" marT="55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505" y="620395"/>
            <a:ext cx="803275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05" y="1000125"/>
          <a:ext cx="8001000" cy="5728335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249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F3084A/B5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4W/6.5W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PCS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全彩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/4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</a:t>
                      </a:r>
                      <a:r>
                        <a:rPr kumimoji="0" lang="zh-CN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中性白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光束角</a:t>
                      </a:r>
                      <a:r>
                        <a:rPr kumimoji="0" lang="en-US" altLang="zh-CN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(FWHM)</a:t>
                      </a:r>
                      <a:endParaRPr kumimoji="0" lang="zh-CN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°/15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40°/55°</a:t>
                      </a:r>
                      <a:r>
                        <a:rPr lang="zh-CN" altLang="en-US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/30*15°/50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30°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铝挤型灯体，阳极氧化喷砂表面处理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6mm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钢化超白玻璃，碧玉黑表面颜色处理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50/60Hz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350mA/500mA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W/</a:t>
                      </a:r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3*1.0mm²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超五类双屏蔽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DMX512(1990)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65A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8.6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KG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3438" y="1214422"/>
            <a:ext cx="4161818" cy="25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15001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底安装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09" y="36433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端安装</a:t>
            </a:r>
            <a:endParaRPr lang="zh-CN" alt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1981885" cy="20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组合 10"/>
          <p:cNvGrpSpPr/>
          <p:nvPr/>
        </p:nvGrpSpPr>
        <p:grpSpPr>
          <a:xfrm>
            <a:off x="1287145" y="3571875"/>
            <a:ext cx="4897755" cy="2910205"/>
            <a:chOff x="1000100" y="3571876"/>
            <a:chExt cx="5043504" cy="31566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0100" y="3571876"/>
              <a:ext cx="5043504" cy="315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0" y="3643314"/>
              <a:ext cx="1643074" cy="155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6643702" y="1213650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715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3652067"/>
            <a:ext cx="4395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715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5152265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742.4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F3084A-30-UN-RC-Y(12-XL-30RGBWN-AJ,L715mm,B,CT)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6890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38605"/>
            <a:ext cx="3593465" cy="3420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65605"/>
            <a:ext cx="4768850" cy="3527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F3084A-30-UN-RC-Y(15-XL-30RGBWN-AJ,L715mm,B,CT)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6904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12875"/>
            <a:ext cx="3787140" cy="3470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1628775"/>
            <a:ext cx="4603750" cy="3299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F3084A-30-UN-RC-Y(20-XL-30RGBWN-AJ,L715mm,B,CT)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6772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84630"/>
            <a:ext cx="3886835" cy="3562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556385"/>
            <a:ext cx="4862830" cy="3500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F3084A-30-UN-RC-Y(30-XL-30RGBWN-AJ,L715mm,B,CT)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5877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556385"/>
            <a:ext cx="3597910" cy="3375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660525"/>
            <a:ext cx="4815205" cy="3536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64291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1471" y="981377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 smtClean="0"/>
              <a:t>F3084A-30-UN-RC-Y(40-XL-30RGBWN-AJ,L715mm,B,CT)</a:t>
            </a:r>
            <a:endParaRPr lang="en-US" altLang="zh-CN" sz="14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28602" y="5516577"/>
          <a:ext cx="2928958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357322"/>
                <a:gridCol w="928694"/>
              </a:tblGrid>
              <a:tr h="285752"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颜色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总输出（流明）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功率（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</a:t>
                      </a:r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6301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340485"/>
            <a:ext cx="3848100" cy="3494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1484630"/>
            <a:ext cx="4792980" cy="34709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fdc108-7379-4117-a15c-5a86abde46d5}"/>
</p:tagLst>
</file>

<file path=ppt/tags/tag10.xml><?xml version="1.0" encoding="utf-8"?>
<p:tagLst xmlns:p="http://schemas.openxmlformats.org/presentationml/2006/main">
  <p:tag name="KSO_WM_UNIT_TABLE_BEAUTIFY" val="smartTable{8f83a8ae-1cc1-492e-abb6-42e9bd56a702}"/>
</p:tagLst>
</file>

<file path=ppt/tags/tag2.xml><?xml version="1.0" encoding="utf-8"?>
<p:tagLst xmlns:p="http://schemas.openxmlformats.org/presentationml/2006/main">
  <p:tag name="KSO_WM_UNIT_TABLE_BEAUTIFY" val="smartTable{df54a66a-76a0-4694-aebf-eb552f6426f1}"/>
  <p:tag name="TABLE_ENDDRAG_ORIGIN_RECT" val="630*456"/>
  <p:tag name="TABLE_ENDDRAG_RECT" val="48*67*630*456"/>
</p:tagLst>
</file>

<file path=ppt/tags/tag3.xml><?xml version="1.0" encoding="utf-8"?>
<p:tagLst xmlns:p="http://schemas.openxmlformats.org/presentationml/2006/main">
  <p:tag name="KSO_WM_UNIT_TABLE_BEAUTIFY" val="smartTable{8f83a8ae-1cc1-492e-abb6-42e9bd56a702}"/>
</p:tagLst>
</file>

<file path=ppt/tags/tag4.xml><?xml version="1.0" encoding="utf-8"?>
<p:tagLst xmlns:p="http://schemas.openxmlformats.org/presentationml/2006/main">
  <p:tag name="KSO_WM_UNIT_TABLE_BEAUTIFY" val="smartTable{8f83a8ae-1cc1-492e-abb6-42e9bd56a702}"/>
</p:tagLst>
</file>

<file path=ppt/tags/tag5.xml><?xml version="1.0" encoding="utf-8"?>
<p:tagLst xmlns:p="http://schemas.openxmlformats.org/presentationml/2006/main">
  <p:tag name="KSO_WM_UNIT_TABLE_BEAUTIFY" val="smartTable{8f83a8ae-1cc1-492e-abb6-42e9bd56a702}"/>
</p:tagLst>
</file>

<file path=ppt/tags/tag6.xml><?xml version="1.0" encoding="utf-8"?>
<p:tagLst xmlns:p="http://schemas.openxmlformats.org/presentationml/2006/main">
  <p:tag name="KSO_WM_UNIT_TABLE_BEAUTIFY" val="smartTable{8f83a8ae-1cc1-492e-abb6-42e9bd56a702}"/>
</p:tagLst>
</file>

<file path=ppt/tags/tag7.xml><?xml version="1.0" encoding="utf-8"?>
<p:tagLst xmlns:p="http://schemas.openxmlformats.org/presentationml/2006/main">
  <p:tag name="KSO_WM_UNIT_TABLE_BEAUTIFY" val="smartTable{8f83a8ae-1cc1-492e-abb6-42e9bd56a702}"/>
</p:tagLst>
</file>

<file path=ppt/tags/tag8.xml><?xml version="1.0" encoding="utf-8"?>
<p:tagLst xmlns:p="http://schemas.openxmlformats.org/presentationml/2006/main">
  <p:tag name="KSO_WM_UNIT_TABLE_BEAUTIFY" val="smartTable{8f83a8ae-1cc1-492e-abb6-42e9bd56a702}"/>
</p:tagLst>
</file>

<file path=ppt/tags/tag9.xml><?xml version="1.0" encoding="utf-8"?>
<p:tagLst xmlns:p="http://schemas.openxmlformats.org/presentationml/2006/main">
  <p:tag name="KSO_WM_UNIT_TABLE_BEAUTIFY" val="smartTable{8f83a8ae-1cc1-492e-abb6-42e9bd56a70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2092</Words>
  <Application>WPS 演示</Application>
  <PresentationFormat>全屏显示(4:3)</PresentationFormat>
  <Paragraphs>362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Arial Unicode MS</vt:lpstr>
      <vt:lpstr>Arial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134</cp:revision>
  <dcterms:created xsi:type="dcterms:W3CDTF">2015-05-19T08:03:00Z</dcterms:created>
  <dcterms:modified xsi:type="dcterms:W3CDTF">2021-10-30T08:17:33Z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BCE5D8C665764A8FBA13C9A9CA14400C</vt:lpwstr>
  </property>
  <property fmtid="{D5CDD505-2E9C-101B-9397-08002B2CF9AE}" pid="3" name="KSOProductBuildVer">
    <vt:lpwstr>2052-11.1.0.11045</vt:lpwstr>
  </property>
</Properties>
</file>