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62" r:id="rId4"/>
    <p:sldId id="265" r:id="rId5"/>
    <p:sldId id="264" r:id="rId6"/>
    <p:sldId id="268" r:id="rId7"/>
    <p:sldId id="263" r:id="rId8"/>
    <p:sldId id="266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9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2560" y="193040"/>
            <a:ext cx="2406650" cy="2320925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288" y="2658735"/>
            <a:ext cx="824726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40125" y="2176780"/>
            <a:ext cx="370903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</a:t>
            </a:r>
            <a:r>
              <a:rPr lang="en-US" altLang="zh-CN" b="1" dirty="0" smtClean="0">
                <a:solidFill>
                  <a:srgbClr val="FF0000"/>
                </a:solidFill>
              </a:rPr>
              <a:t>F2024A/B5/B/B8-30</a:t>
            </a:r>
            <a:r>
              <a:rPr lang="en-US" altLang="zh-CN" b="1" dirty="0" smtClean="0">
                <a:solidFill>
                  <a:srgbClr val="FF0000"/>
                </a:solidFill>
              </a:rPr>
              <a:t>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865259" y="1807196"/>
            <a:ext cx="2771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【</a:t>
            </a:r>
            <a:r>
              <a:rPr lang="zh-CN" altLang="en-US" b="1" dirty="0" smtClean="0">
                <a:solidFill>
                  <a:srgbClr val="FF0000"/>
                </a:solidFill>
              </a:rPr>
              <a:t>型号</a:t>
            </a:r>
            <a:r>
              <a:rPr lang="en-US" altLang="zh-CN" b="1" dirty="0" smtClean="0">
                <a:solidFill>
                  <a:srgbClr val="FF0000"/>
                </a:solidFill>
              </a:rPr>
              <a:t>:</a:t>
            </a:r>
            <a:r>
              <a:rPr lang="en-US" altLang="zh-CN" b="1" dirty="0" smtClean="0">
                <a:solidFill>
                  <a:srgbClr val="FF0000"/>
                </a:solidFill>
              </a:rPr>
              <a:t>F2024A/B5/B-32</a:t>
            </a:r>
            <a:r>
              <a:rPr lang="en-US" altLang="zh-CN" b="1" dirty="0" smtClean="0">
                <a:solidFill>
                  <a:srgbClr val="FF0000"/>
                </a:solidFill>
              </a:rPr>
              <a:t>】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7751" y="2996875"/>
            <a:ext cx="8391306" cy="3014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防水：</a:t>
            </a:r>
            <a:endParaRPr lang="en-US" altLang="zh-CN" sz="1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使用防水透气螺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塞，平衡内外压差，</a:t>
            </a:r>
            <a:r>
              <a:rPr lang="zh-CN" altLang="en-US" sz="1000" dirty="0" smtClean="0">
                <a:latin typeface="宋体" panose="02010600030101010101" pitchFamily="2" charset="-122"/>
                <a:ea typeface="宋体" panose="02010600030101010101" pitchFamily="2" charset="-122"/>
              </a:rPr>
              <a:t>避免热胀冷缩时吸进水气，出现凝结现象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；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密封圈采用进口耐老化硅橡胶原料；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防护等级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IP66/IP67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可选。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结构：</a:t>
            </a:r>
            <a:endParaRPr lang="zh-CN" altLang="en-US" sz="1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000" dirty="0" smtClean="0">
                <a:solidFill>
                  <a:schemeClr val="tx1"/>
                </a:solidFill>
                <a:latin typeface="+mn-ea"/>
              </a:rPr>
              <a:t>根据</a:t>
            </a:r>
            <a:r>
              <a:rPr lang="en-US" altLang="zh-CN" sz="1000" dirty="0" smtClean="0">
                <a:solidFill>
                  <a:schemeClr val="tx1"/>
                </a:solidFill>
                <a:latin typeface="+mn-ea"/>
              </a:rPr>
              <a:t>LED</a:t>
            </a:r>
            <a:r>
              <a:rPr lang="zh-CN" altLang="en-US" sz="1000" dirty="0" smtClean="0">
                <a:solidFill>
                  <a:schemeClr val="tx1"/>
                </a:solidFill>
                <a:latin typeface="+mn-ea"/>
              </a:rPr>
              <a:t>散热特性，合理的散热通路设计，使</a:t>
            </a:r>
            <a:r>
              <a:rPr lang="en-US" altLang="zh-CN" sz="1000" dirty="0" smtClean="0">
                <a:solidFill>
                  <a:schemeClr val="tx1"/>
                </a:solidFill>
                <a:latin typeface="+mn-ea"/>
              </a:rPr>
              <a:t>LED</a:t>
            </a:r>
            <a:r>
              <a:rPr lang="zh-CN" altLang="en-US" sz="1000" dirty="0" smtClean="0">
                <a:solidFill>
                  <a:schemeClr val="tx1"/>
                </a:solidFill>
                <a:latin typeface="+mn-ea"/>
              </a:rPr>
              <a:t>的热量快速通过灯具结构传导出来，保证</a:t>
            </a:r>
            <a:r>
              <a:rPr lang="en-US" altLang="zh-CN" sz="1000" dirty="0" smtClean="0">
                <a:solidFill>
                  <a:schemeClr val="tx1"/>
                </a:solidFill>
                <a:latin typeface="+mn-ea"/>
              </a:rPr>
              <a:t>LED</a:t>
            </a:r>
            <a:r>
              <a:rPr lang="zh-CN" altLang="en-US" sz="1000" dirty="0" smtClean="0">
                <a:solidFill>
                  <a:schemeClr val="tx1"/>
                </a:solidFill>
                <a:latin typeface="+mn-ea"/>
              </a:rPr>
              <a:t>发光效率及使用寿命；</a:t>
            </a:r>
            <a:endParaRPr lang="zh-CN" altLang="en-US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安装支架通过刻度盘来精确调节纵向角度，灯具角度可以调节。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en-US" altLang="zh-CN" sz="1000" dirty="0" smtClean="0">
                <a:solidFill>
                  <a:schemeClr val="tx1"/>
                </a:solidFill>
              </a:rPr>
              <a:t>3.</a:t>
            </a:r>
            <a:r>
              <a:rPr lang="zh-CN" altLang="en-US" sz="1000" dirty="0" smtClean="0">
                <a:solidFill>
                  <a:schemeClr val="tx1"/>
                </a:solidFill>
              </a:rPr>
              <a:t>钢化超白玻璃，透</a:t>
            </a:r>
            <a:r>
              <a:rPr lang="zh-CN" altLang="en-US" sz="1000" dirty="0" smtClean="0"/>
              <a:t>光率高。</a:t>
            </a:r>
            <a:endParaRPr lang="en-US" altLang="zh-CN" sz="1000" dirty="0" smtClean="0"/>
          </a:p>
          <a:p>
            <a:pPr lvl="0"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安全规范</a:t>
            </a:r>
            <a:r>
              <a:rPr lang="zh-CN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1000" dirty="0" smtClean="0">
                <a:latin typeface="+mn-ea"/>
                <a:cs typeface="Arial Unicode MS" panose="020B0604020202020204" pitchFamily="34" charset="-122"/>
              </a:rPr>
              <a:t>灯具严格按照</a:t>
            </a:r>
            <a:r>
              <a:rPr lang="en-US" altLang="zh-CN" sz="1000" dirty="0" smtClean="0">
                <a:latin typeface="+mn-ea"/>
                <a:cs typeface="Arial Unicode MS" panose="020B0604020202020204" pitchFamily="34" charset="-122"/>
              </a:rPr>
              <a:t>CQC</a:t>
            </a:r>
            <a:r>
              <a:rPr lang="zh-CN" altLang="en-US" sz="1000" dirty="0" smtClean="0">
                <a:latin typeface="+mn-ea"/>
                <a:cs typeface="Arial Unicode MS" panose="020B0604020202020204" pitchFamily="34" charset="-122"/>
              </a:rPr>
              <a:t>（中国质量认证中心）、</a:t>
            </a:r>
            <a:r>
              <a:rPr lang="en-US" altLang="zh-CN" sz="1000" dirty="0" smtClean="0">
                <a:latin typeface="+mn-ea"/>
                <a:cs typeface="Arial Unicode MS" panose="020B0604020202020204" pitchFamily="34" charset="-122"/>
              </a:rPr>
              <a:t>EMC</a:t>
            </a:r>
            <a:r>
              <a:rPr lang="zh-CN" altLang="en-US" sz="1000" dirty="0" smtClean="0">
                <a:latin typeface="+mn-ea"/>
                <a:cs typeface="Arial Unicode MS" panose="020B0604020202020204" pitchFamily="34" charset="-122"/>
              </a:rPr>
              <a:t>（电磁兼容）标准设计；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</a:rPr>
              <a:t>安装：</a:t>
            </a:r>
            <a:r>
              <a:rPr lang="zh-CN" altLang="en-US" sz="1000" dirty="0" smtClean="0"/>
              <a:t>通过</a:t>
            </a:r>
            <a:r>
              <a:rPr lang="en-US" altLang="zh-CN" sz="1000" dirty="0" smtClean="0"/>
              <a:t>U</a:t>
            </a:r>
            <a:r>
              <a:rPr lang="zh-CN" altLang="en-US" sz="1000" dirty="0" smtClean="0"/>
              <a:t>型支架，安装简单方便。</a:t>
            </a:r>
            <a:endParaRPr lang="en-US" altLang="zh-CN" sz="1000" dirty="0" smtClean="0"/>
          </a:p>
          <a:p>
            <a:pPr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控制方式：</a:t>
            </a:r>
            <a:r>
              <a:rPr lang="zh-CN" altLang="en-US" sz="1000" dirty="0" smtClean="0"/>
              <a:t>标准</a:t>
            </a:r>
            <a:r>
              <a:rPr lang="en-US" altLang="zh-CN" sz="1000" dirty="0" smtClean="0"/>
              <a:t>DMX512</a:t>
            </a:r>
            <a:r>
              <a:rPr lang="zh-CN" altLang="en-US" sz="1000" dirty="0" smtClean="0"/>
              <a:t>（</a:t>
            </a:r>
            <a:r>
              <a:rPr lang="en-US" altLang="zh-CN" sz="1000" dirty="0" smtClean="0"/>
              <a:t>1990</a:t>
            </a:r>
            <a:r>
              <a:rPr lang="zh-CN" altLang="en-US" sz="1000" dirty="0" smtClean="0"/>
              <a:t>）协议控制，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1670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万种</a:t>
            </a:r>
            <a:r>
              <a:rPr lang="en-US" altLang="zh-CN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RGB</a:t>
            </a:r>
            <a:r>
              <a:rPr lang="zh-CN" alt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合成真彩色，实现同步、追逐、流水等变化。</a:t>
            </a:r>
            <a:endParaRPr lang="en-US" altLang="zh-CN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ts val="1900"/>
              </a:lnSpc>
            </a:pPr>
            <a:r>
              <a:rPr lang="zh-CN" altLang="en-US" sz="1000" b="1" dirty="0" smtClean="0">
                <a:solidFill>
                  <a:srgbClr val="FF0000"/>
                </a:solidFill>
              </a:rPr>
              <a:t>应用场所：</a:t>
            </a:r>
            <a:r>
              <a:rPr lang="zh-CN" altLang="en-US" sz="1000" dirty="0" smtClean="0"/>
              <a:t>广场、公园及雕塑橱窗、标志物、桥梁、建筑立面照明、景区景观照明。</a:t>
            </a:r>
            <a:endParaRPr lang="en-US" altLang="zh-CN" sz="1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1505" y="620395"/>
            <a:ext cx="7960995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71555" y="980222"/>
          <a:ext cx="8001000" cy="5544283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343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F2024A/B5/B/B8-30 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系列 专业型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1W/1.5W/2.2W/2.7W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颜色（单色）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红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绿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蓝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琥珀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白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中性白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暖白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全彩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红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绿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蓝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10°/15°/20°/30°/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45°/60°/25*15°/50*15°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压铸铝灯体，银灰色静电喷塑表面处理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8mm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DC 36V</a:t>
                      </a:r>
                      <a:endParaRPr lang="en-US" altLang="zh-CN" sz="10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350mA/500mA/700mA /850mA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流驱动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32W/47W/68W/86W</a:t>
                      </a:r>
                      <a:endParaRPr lang="en-US" altLang="zh-CN" sz="10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IP66/IP67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III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2×1.0mm² </a:t>
                      </a:r>
                      <a:r>
                        <a:rPr lang="zh-CN" altLang="en-US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  <a:endParaRPr lang="zh-CN" altLang="en-US" sz="10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超五类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SFTP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双屏蔽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对双绞线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DMX512(1990)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5.5KG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55638" y="476672"/>
            <a:ext cx="7416824" cy="338138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11560" y="836712"/>
          <a:ext cx="8001000" cy="5544108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3432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F2024A/B5/B-32 </a:t>
                      </a:r>
                      <a:r>
                        <a:rPr lang="zh-CN" alt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系列 专业型</a:t>
                      </a:r>
                      <a:endParaRPr lang="zh-CN" altLang="en-US" sz="11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单颗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功率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1W/1.5W/2.2W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颗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颜色（单色）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红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绿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蓝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琥珀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中性白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暖白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全彩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红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绿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蓝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FWHM</a:t>
                      </a:r>
                      <a:r>
                        <a:rPr kumimoji="0" lang="zh-CN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8°/13°/20°/30°/</a:t>
                      </a:r>
                      <a:r>
                        <a:rPr lang="en-US" altLang="zh-CN" sz="10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45°/60°/25*15°/5015°</a:t>
                      </a:r>
                      <a:endParaRPr lang="zh-CN" altLang="en-US" sz="10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压铸铝灯体，银灰色静电喷塑表面处理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8mm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钢化超白玻璃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6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DC 36V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350mA/500mA /700mA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恒流驱动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34W/50W/73W</a:t>
                      </a:r>
                      <a:endParaRPr lang="en-US" altLang="zh-CN" sz="110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IP66/IP67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III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2×1.0mm²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橡胶线</a:t>
                      </a:r>
                      <a:endParaRPr lang="zh-CN" altLang="en-US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超五类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SFTP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双屏蔽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对双绞线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5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DMX512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1990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）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0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5.5KG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95893" y="692768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77" y="1124573"/>
            <a:ext cx="320167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F2024A-30-36DC</a:t>
            </a:r>
            <a:r>
              <a:rPr lang="zh-CN" altLang="en-US" sz="1400" dirty="0" smtClean="0"/>
              <a:t>（</a:t>
            </a:r>
            <a:r>
              <a:rPr lang="en-US" altLang="zh-CN" sz="1400" dirty="0" smtClean="0"/>
              <a:t>15-OL-30WN-C</a:t>
            </a:r>
            <a:r>
              <a:rPr lang="zh-CN" altLang="en-US" sz="1400" dirty="0" smtClean="0"/>
              <a:t>，</a:t>
            </a:r>
            <a:r>
              <a:rPr lang="en-US" altLang="zh-CN" sz="1400" dirty="0" smtClean="0"/>
              <a:t>CT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7625" y="1484621"/>
            <a:ext cx="3467100" cy="343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0102" y="1484620"/>
            <a:ext cx="5643570" cy="383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95898" y="5319094"/>
          <a:ext cx="2928958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1357322"/>
                <a:gridCol w="928694"/>
              </a:tblGrid>
              <a:tr h="285752">
                <a:tc>
                  <a:txBody>
                    <a:bodyPr/>
                    <a:lstStyle/>
                    <a:p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颜色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总输出（流明）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功率（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3052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29.2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087" y="1124565"/>
            <a:ext cx="3067050" cy="3067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/>
              <a:t>F2024A-32-36DC</a:t>
            </a:r>
            <a:r>
              <a:rPr lang="zh-CN" altLang="en-US" sz="1400" dirty="0" smtClean="0"/>
              <a:t>（</a:t>
            </a:r>
            <a:r>
              <a:rPr lang="en-US" altLang="zh-CN" sz="1400" dirty="0" smtClean="0"/>
              <a:t>15-OL-32WN-C,CT</a:t>
            </a:r>
            <a:r>
              <a:rPr lang="zh-CN" altLang="en-US" sz="1400" dirty="0" smtClean="0"/>
              <a:t>）</a:t>
            </a:r>
            <a:endParaRPr lang="en-US" altLang="zh-CN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79039" y="1700831"/>
            <a:ext cx="3578890" cy="340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7729" y="1724961"/>
            <a:ext cx="525662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468288" y="5445138"/>
          <a:ext cx="2928958" cy="571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1357322"/>
                <a:gridCol w="928694"/>
              </a:tblGrid>
              <a:tr h="285752">
                <a:tc>
                  <a:txBody>
                    <a:bodyPr/>
                    <a:lstStyle/>
                    <a:p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颜色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总输出（流明）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功率（</a:t>
                      </a:r>
                      <a:r>
                        <a:rPr lang="en-US" altLang="zh-CN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 </a:t>
                      </a:r>
                      <a:r>
                        <a:rPr lang="zh-CN" altLang="en-US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）</a:t>
                      </a:r>
                      <a:endParaRPr lang="zh-CN" alt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中性白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3335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83548" y="764523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配光曲线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571472" y="857232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5695" y="1556385"/>
            <a:ext cx="6878320" cy="40112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3568" y="764704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灯具尺寸（</a:t>
            </a:r>
            <a:r>
              <a:rPr lang="en-US" altLang="zh-CN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mm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8130" y="1268730"/>
            <a:ext cx="6303010" cy="43853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f299e99a-f5e3-4f6b-b66e-39efe90afa99}"/>
</p:tagLst>
</file>

<file path=ppt/tags/tag2.xml><?xml version="1.0" encoding="utf-8"?>
<p:tagLst xmlns:p="http://schemas.openxmlformats.org/presentationml/2006/main">
  <p:tag name="KSO_WM_UNIT_TABLE_BEAUTIFY" val="smartTable{cc88aaa8-0932-4aa0-9c7e-55a10e64cbd9}"/>
</p:tagLst>
</file>

<file path=ppt/tags/tag3.xml><?xml version="1.0" encoding="utf-8"?>
<p:tagLst xmlns:p="http://schemas.openxmlformats.org/presentationml/2006/main">
  <p:tag name="KSO_WM_UNIT_TABLE_BEAUTIFY" val="smartTable{402e659a-9bcf-41e8-a1c8-d01a8d46ccd2}"/>
</p:tagLst>
</file>

<file path=ppt/tags/tag4.xml><?xml version="1.0" encoding="utf-8"?>
<p:tagLst xmlns:p="http://schemas.openxmlformats.org/presentationml/2006/main">
  <p:tag name="KSO_WM_UNIT_TABLE_BEAUTIFY" val="smartTable{0c083a8b-c2ae-4559-ad84-084083ee5d6f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1210</Words>
  <Application>WPS 演示</Application>
  <PresentationFormat>全屏显示(4:3)</PresentationFormat>
  <Paragraphs>219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宋体</vt:lpstr>
      <vt:lpstr>Wingdings</vt:lpstr>
      <vt:lpstr>黑体</vt:lpstr>
      <vt:lpstr>Arial Unicode MS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li.chen</cp:lastModifiedBy>
  <cp:revision>117</cp:revision>
  <dcterms:created xsi:type="dcterms:W3CDTF">2015-05-19T08:03:00Z</dcterms:created>
  <dcterms:modified xsi:type="dcterms:W3CDTF">2021-08-11T06:56:16Z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70EB44B724EB4166AE0DEF196F01C410</vt:lpwstr>
  </property>
  <property fmtid="{D5CDD505-2E9C-101B-9397-08002B2CF9AE}" pid="3" name="KSOProductBuildVer">
    <vt:lpwstr>2052-11.1.0.10700</vt:lpwstr>
  </property>
</Properties>
</file>