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62" r:id="rId4"/>
    <p:sldId id="265" r:id="rId5"/>
    <p:sldId id="267" r:id="rId6"/>
    <p:sldId id="269" r:id="rId7"/>
    <p:sldId id="263" r:id="rId8"/>
    <p:sldId id="266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6" autoAdjust="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4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885" y="80010"/>
            <a:ext cx="2171700" cy="2534920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95288" y="2636804"/>
            <a:ext cx="824726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概述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47791" y="2245585"/>
            <a:ext cx="7023154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【</a:t>
            </a:r>
            <a:r>
              <a:rPr lang="zh-CN" altLang="en-US" b="1" dirty="0" smtClean="0">
                <a:solidFill>
                  <a:srgbClr val="FF0000"/>
                </a:solidFill>
              </a:rPr>
              <a:t>型号</a:t>
            </a:r>
            <a:r>
              <a:rPr lang="en-US" altLang="zh-CN" b="1" dirty="0" smtClean="0">
                <a:solidFill>
                  <a:srgbClr val="FF0000"/>
                </a:solidFill>
              </a:rPr>
              <a:t>:</a:t>
            </a:r>
            <a:r>
              <a:rPr lang="en-US" altLang="zh-CN" b="1" dirty="0" smtClean="0">
                <a:solidFill>
                  <a:srgbClr val="FF0000"/>
                </a:solidFill>
              </a:rPr>
              <a:t>F2023A/B/C-12</a:t>
            </a:r>
            <a:r>
              <a:rPr lang="en-US" altLang="zh-CN" b="1" dirty="0" smtClean="0">
                <a:solidFill>
                  <a:srgbClr val="FF0000"/>
                </a:solidFill>
              </a:rPr>
              <a:t>】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57188" y="2996777"/>
            <a:ext cx="8391306" cy="3258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zh-CN" alt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防水：</a:t>
            </a:r>
            <a:endParaRPr lang="en-US" altLang="zh-CN" sz="1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使用防水透气螺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塞，平衡内外压差，</a:t>
            </a:r>
            <a:r>
              <a:rPr lang="zh-CN" altLang="en-US" sz="1000" dirty="0" smtClean="0">
                <a:latin typeface="宋体" panose="02010600030101010101" pitchFamily="2" charset="-122"/>
                <a:ea typeface="宋体" panose="02010600030101010101" pitchFamily="2" charset="-122"/>
              </a:rPr>
              <a:t>避免热胀冷缩时吸进水气，出现凝结现象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；</a:t>
            </a:r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密封圈采用进口耐老化硅橡胶原料；</a:t>
            </a:r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防护等级</a:t>
            </a: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IP66/IP67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可选。</a:t>
            </a:r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r>
              <a:rPr lang="zh-CN" alt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结构：</a:t>
            </a:r>
            <a:endParaRPr lang="zh-CN" altLang="en-US" sz="1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000" dirty="0" smtClean="0">
                <a:solidFill>
                  <a:schemeClr val="tx1"/>
                </a:solidFill>
                <a:latin typeface="+mn-ea"/>
              </a:rPr>
              <a:t>根据</a:t>
            </a:r>
            <a:r>
              <a:rPr lang="en-US" altLang="zh-CN" sz="1000" dirty="0" smtClean="0">
                <a:solidFill>
                  <a:schemeClr val="tx1"/>
                </a:solidFill>
                <a:latin typeface="+mn-ea"/>
              </a:rPr>
              <a:t>LED</a:t>
            </a:r>
            <a:r>
              <a:rPr lang="zh-CN" altLang="en-US" sz="1000" dirty="0" smtClean="0">
                <a:solidFill>
                  <a:schemeClr val="tx1"/>
                </a:solidFill>
                <a:latin typeface="+mn-ea"/>
              </a:rPr>
              <a:t>散热特性，合理的散热通路设计，使</a:t>
            </a:r>
            <a:r>
              <a:rPr lang="en-US" altLang="zh-CN" sz="1000" dirty="0" smtClean="0">
                <a:solidFill>
                  <a:schemeClr val="tx1"/>
                </a:solidFill>
                <a:latin typeface="+mn-ea"/>
              </a:rPr>
              <a:t>LED</a:t>
            </a:r>
            <a:r>
              <a:rPr lang="zh-CN" altLang="en-US" sz="1000" dirty="0" smtClean="0">
                <a:solidFill>
                  <a:schemeClr val="tx1"/>
                </a:solidFill>
                <a:latin typeface="+mn-ea"/>
              </a:rPr>
              <a:t>的热量快速通过灯具结构传导出来，保证</a:t>
            </a:r>
            <a:r>
              <a:rPr lang="en-US" altLang="zh-CN" sz="1000" dirty="0" smtClean="0">
                <a:solidFill>
                  <a:schemeClr val="tx1"/>
                </a:solidFill>
                <a:latin typeface="+mn-ea"/>
              </a:rPr>
              <a:t>LED</a:t>
            </a:r>
            <a:r>
              <a:rPr lang="zh-CN" altLang="en-US" sz="1000" dirty="0" smtClean="0">
                <a:solidFill>
                  <a:schemeClr val="tx1"/>
                </a:solidFill>
                <a:latin typeface="+mn-ea"/>
              </a:rPr>
              <a:t>发光效率及使用寿命；</a:t>
            </a:r>
            <a:endParaRPr lang="zh-CN" alt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安装支架通过刻度盘来精确调节纵向角度，灯具角度可以调节。</a:t>
            </a:r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r>
              <a:rPr lang="en-US" altLang="zh-CN" sz="1000" dirty="0" smtClean="0">
                <a:solidFill>
                  <a:srgbClr val="0070C0"/>
                </a:solidFill>
              </a:rPr>
              <a:t>3.</a:t>
            </a:r>
            <a:r>
              <a:rPr lang="zh-CN" altLang="en-US" sz="1000" dirty="0" smtClean="0"/>
              <a:t>钢化超白玻璃，透光率高。</a:t>
            </a:r>
            <a:endParaRPr lang="en-US" altLang="zh-CN" sz="1000" dirty="0" smtClean="0"/>
          </a:p>
          <a:p>
            <a:pPr lvl="0">
              <a:lnSpc>
                <a:spcPts val="1900"/>
              </a:lnSpc>
            </a:pPr>
            <a:r>
              <a:rPr lang="zh-CN" alt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安全规范</a:t>
            </a:r>
            <a:r>
              <a:rPr lang="zh-CN" altLang="en-US" sz="1000" dirty="0" smtClean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1000" dirty="0" smtClean="0">
                <a:latin typeface="+mn-ea"/>
                <a:cs typeface="Arial Unicode MS" panose="020B0604020202020204" pitchFamily="34" charset="-122"/>
              </a:rPr>
              <a:t>灯具严格按照</a:t>
            </a:r>
            <a:r>
              <a:rPr lang="en-US" altLang="zh-CN" sz="1000" dirty="0" smtClean="0">
                <a:latin typeface="+mn-ea"/>
                <a:cs typeface="Arial Unicode MS" panose="020B0604020202020204" pitchFamily="34" charset="-122"/>
              </a:rPr>
              <a:t>CQC</a:t>
            </a:r>
            <a:r>
              <a:rPr lang="zh-CN" altLang="en-US" sz="1000" dirty="0" smtClean="0">
                <a:latin typeface="+mn-ea"/>
                <a:cs typeface="Arial Unicode MS" panose="020B0604020202020204" pitchFamily="34" charset="-122"/>
              </a:rPr>
              <a:t>（中国质量认证中心）、</a:t>
            </a:r>
            <a:r>
              <a:rPr lang="en-US" altLang="zh-CN" sz="1000" dirty="0" smtClean="0">
                <a:latin typeface="+mn-ea"/>
                <a:cs typeface="Arial Unicode MS" panose="020B0604020202020204" pitchFamily="34" charset="-122"/>
              </a:rPr>
              <a:t>EMC</a:t>
            </a:r>
            <a:r>
              <a:rPr lang="zh-CN" altLang="en-US" sz="1000" dirty="0" smtClean="0">
                <a:latin typeface="+mn-ea"/>
                <a:cs typeface="Arial Unicode MS" panose="020B0604020202020204" pitchFamily="34" charset="-122"/>
              </a:rPr>
              <a:t>（电磁兼容）标准设计；</a:t>
            </a:r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900"/>
              </a:lnSpc>
            </a:pPr>
            <a:r>
              <a:rPr lang="zh-CN" altLang="en-US" sz="1000" b="1" dirty="0" smtClean="0">
                <a:solidFill>
                  <a:srgbClr val="FF0000"/>
                </a:solidFill>
              </a:rPr>
              <a:t>安装：</a:t>
            </a:r>
            <a:r>
              <a:rPr lang="zh-CN" altLang="en-US" sz="1000" dirty="0" smtClean="0"/>
              <a:t>通过</a:t>
            </a:r>
            <a:r>
              <a:rPr lang="en-US" altLang="zh-CN" sz="1000" dirty="0" smtClean="0"/>
              <a:t>U</a:t>
            </a:r>
            <a:r>
              <a:rPr lang="zh-CN" altLang="en-US" sz="1000" dirty="0" smtClean="0"/>
              <a:t>型支架，安装简单方便。</a:t>
            </a:r>
            <a:endParaRPr lang="en-US" altLang="zh-CN" sz="1000" dirty="0" smtClean="0"/>
          </a:p>
          <a:p>
            <a:pPr>
              <a:lnSpc>
                <a:spcPts val="1900"/>
              </a:lnSpc>
            </a:pPr>
            <a:r>
              <a:rPr lang="zh-CN" altLang="en-US" sz="1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控制方式：</a:t>
            </a:r>
            <a:r>
              <a:rPr lang="zh-CN" altLang="en-US" sz="1000" dirty="0" smtClean="0"/>
              <a:t>标准</a:t>
            </a:r>
            <a:r>
              <a:rPr lang="en-US" altLang="zh-CN" sz="1000" dirty="0" smtClean="0"/>
              <a:t>DMX512</a:t>
            </a:r>
            <a:r>
              <a:rPr lang="zh-CN" altLang="en-US" sz="1000" dirty="0" smtClean="0"/>
              <a:t>（</a:t>
            </a:r>
            <a:r>
              <a:rPr lang="en-US" altLang="zh-CN" sz="1000" dirty="0" smtClean="0"/>
              <a:t>1990</a:t>
            </a:r>
            <a:r>
              <a:rPr lang="zh-CN" altLang="en-US" sz="1000" dirty="0" smtClean="0"/>
              <a:t>）协议控制，</a:t>
            </a: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1670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万种</a:t>
            </a:r>
            <a:r>
              <a:rPr lang="en-US" altLang="zh-CN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RGB</a:t>
            </a:r>
            <a:r>
              <a:rPr lang="zh-CN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合成真彩色，实现同步、追逐、流水等变化。</a:t>
            </a:r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ts val="1900"/>
              </a:lnSpc>
            </a:pPr>
            <a:r>
              <a:rPr lang="zh-CN" altLang="en-US" sz="1000" b="1" dirty="0" smtClean="0">
                <a:solidFill>
                  <a:srgbClr val="FF0000"/>
                </a:solidFill>
              </a:rPr>
              <a:t>应用场所：</a:t>
            </a:r>
            <a:r>
              <a:rPr lang="zh-CN" altLang="en-US" sz="1000" dirty="0" smtClean="0"/>
              <a:t>广场、公园及雕塑橱窗、标志物、桥梁、建筑立面照明、景区景观照明。</a:t>
            </a:r>
            <a:endParaRPr lang="zh-CN" altLang="en-US" sz="1000" b="1" dirty="0" smtClean="0">
              <a:latin typeface="Calibri" panose="020F0502020204030204" pitchFamily="34" charset="0"/>
              <a:ea typeface="宋体" panose="02010600030101010101" pitchFamily="2" charset="-122"/>
            </a:endParaRPr>
          </a:p>
          <a:p>
            <a:pPr>
              <a:lnSpc>
                <a:spcPts val="1900"/>
              </a:lnSpc>
            </a:pPr>
            <a:endParaRPr lang="en-US" altLang="zh-CN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673400" y="1844900"/>
            <a:ext cx="27719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【</a:t>
            </a:r>
            <a:r>
              <a:rPr lang="zh-CN" altLang="en-US" b="1" dirty="0" smtClean="0">
                <a:solidFill>
                  <a:srgbClr val="FF0000"/>
                </a:solidFill>
              </a:rPr>
              <a:t>型号</a:t>
            </a:r>
            <a:r>
              <a:rPr lang="en-US" altLang="zh-CN" b="1" dirty="0" smtClean="0">
                <a:solidFill>
                  <a:srgbClr val="FF0000"/>
                </a:solidFill>
              </a:rPr>
              <a:t>:</a:t>
            </a:r>
            <a:r>
              <a:rPr lang="en-US" altLang="zh-CN" b="1" dirty="0" smtClean="0">
                <a:solidFill>
                  <a:srgbClr val="FF0000"/>
                </a:solidFill>
              </a:rPr>
              <a:t>F2023A/B/B8-16</a:t>
            </a:r>
            <a:r>
              <a:rPr lang="en-US" altLang="zh-CN" b="1" dirty="0" smtClean="0">
                <a:solidFill>
                  <a:srgbClr val="FF0000"/>
                </a:solidFill>
              </a:rPr>
              <a:t>】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1505" y="692785"/>
            <a:ext cx="7952105" cy="33718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技术参数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71555" y="1052612"/>
          <a:ext cx="8001000" cy="5544108"/>
        </p:xfrm>
        <a:graphic>
          <a:graphicData uri="http://schemas.openxmlformats.org/drawingml/2006/table">
            <a:tbl>
              <a:tblPr/>
              <a:tblGrid>
                <a:gridCol w="3143250"/>
                <a:gridCol w="4857750"/>
              </a:tblGrid>
              <a:tr h="343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F2023A/B5/B/C-12 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系列 专业型</a:t>
                      </a:r>
                      <a:endParaRPr lang="zh-CN" altLang="en-US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1W/1.5W/2.2W/3.2W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颗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颜色（单色）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红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绿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蓝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琥珀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白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中性白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暖白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全彩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蓝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光束角（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FWHM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）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10°/15°/20°/30°/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45°/60°/25*15°/50*15°</a:t>
                      </a:r>
                      <a:endParaRPr lang="en-US" altLang="zh-CN" sz="10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压铸铝灯体，银灰色静电喷塑表面处理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8mm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钢化超白玻璃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输入电源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DC 36V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350mA/500mA/700mA/1000mA 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恒流驱动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13W/19W/28W/41W</a:t>
                      </a:r>
                      <a:endParaRPr lang="en-US" altLang="zh-CN" sz="10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IP66/IP67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电气安全等级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电缆线</a:t>
                      </a:r>
                      <a:endParaRPr kumimoji="0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1.0mm² 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信号线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超五类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SFTP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双屏蔽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对双绞线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控制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DMX512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1990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）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-20℃~+55 ℃(Ta+10℃)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净重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3.1KG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11505" y="548640"/>
            <a:ext cx="7960995" cy="33718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技术参数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71555" y="908467"/>
          <a:ext cx="8001000" cy="5544108"/>
        </p:xfrm>
        <a:graphic>
          <a:graphicData uri="http://schemas.openxmlformats.org/drawingml/2006/table">
            <a:tbl>
              <a:tblPr/>
              <a:tblGrid>
                <a:gridCol w="3143250"/>
                <a:gridCol w="4857750"/>
              </a:tblGrid>
              <a:tr h="343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F2023A/B5/B/B8-16 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系列 专业型</a:t>
                      </a:r>
                      <a:endParaRPr lang="zh-CN" altLang="en-US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1W/1.5W/2.7W</a:t>
                      </a:r>
                      <a:endParaRPr lang="en-US" altLang="zh-CN" sz="10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颗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颜色（单色）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红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绿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蓝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琥珀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白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中性白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暖白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全彩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红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绿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蓝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光束角（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FWHM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）</a:t>
                      </a:r>
                      <a:endParaRPr kumimoji="0" lang="zh-CN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10°/15°/20°/30°/</a:t>
                      </a:r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45°/60°/25*15°/50*15°</a:t>
                      </a:r>
                      <a:endParaRPr lang="en-US" altLang="zh-CN" sz="10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压铸铝灯体，银灰色静电喷塑表面处理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8mm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钢化超白玻璃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输入电源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DC 36V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350mA/500mA/700mA /850mA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流驱动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17W/25W/37W/46W</a:t>
                      </a:r>
                      <a:endParaRPr lang="en-US" altLang="zh-CN" sz="100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IP66/IP67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电气安全等级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电缆线</a:t>
                      </a:r>
                      <a:endParaRPr kumimoji="0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1.0mm² 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信号线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超五类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SFTP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双屏蔽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对双绞线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控制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DMX512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1990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）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-20℃~+55 ℃(Ta+10℃)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净重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3.1KG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28596" y="714356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配光曲线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39088" y="1124571"/>
            <a:ext cx="3201670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F2023A-16-36DC</a:t>
            </a:r>
            <a:r>
              <a:rPr lang="zh-CN" altLang="en-US" sz="1400" dirty="0" smtClean="0"/>
              <a:t>（</a:t>
            </a:r>
            <a:r>
              <a:rPr lang="en-US" altLang="zh-CN" sz="1400" dirty="0" smtClean="0"/>
              <a:t>15-OL-16WN-C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CT</a:t>
            </a:r>
            <a:r>
              <a:rPr lang="zh-CN" altLang="en-US" sz="1400" dirty="0" smtClean="0"/>
              <a:t>）</a:t>
            </a:r>
            <a:endParaRPr lang="en-US" altLang="zh-CN" sz="1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42844" y="1785926"/>
            <a:ext cx="3500462" cy="328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1714488"/>
            <a:ext cx="514966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539407" y="5372748"/>
          <a:ext cx="2857519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79"/>
                <a:gridCol w="1143008"/>
                <a:gridCol w="1000132"/>
              </a:tblGrid>
              <a:tr h="25003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颜色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总输出（流明）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功率（瓦特）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003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</a:rPr>
                        <a:t>中性白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1668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16.6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722" y="1121075"/>
            <a:ext cx="32360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 smtClean="0"/>
              <a:t>F2023A-12-36DC</a:t>
            </a:r>
            <a:r>
              <a:rPr lang="zh-CN" altLang="en-US" sz="1400" dirty="0" smtClean="0"/>
              <a:t>（</a:t>
            </a:r>
            <a:r>
              <a:rPr lang="en-US" altLang="zh-CN" sz="1400" dirty="0" smtClean="0"/>
              <a:t>13-OL-12WN-C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CT</a:t>
            </a:r>
            <a:r>
              <a:rPr lang="zh-CN" altLang="en-US" sz="1400" dirty="0" smtClean="0"/>
              <a:t>）</a:t>
            </a:r>
            <a:endParaRPr lang="en-US" altLang="zh-CN" sz="1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79705" y="1556371"/>
            <a:ext cx="3571900" cy="338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6055" y="1428750"/>
            <a:ext cx="4828540" cy="3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540044" y="5372431"/>
          <a:ext cx="2928958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1357322"/>
                <a:gridCol w="928694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颜色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总输出（流明）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功率（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</a:t>
                      </a:r>
                      <a:r>
                        <a:rPr lang="zh-CN" altLang="en-US" sz="11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中性白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1279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28596" y="714356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配光曲线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71472" y="857232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3940" y="1628775"/>
            <a:ext cx="7318375" cy="32454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39552" y="836712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32535" y="1340485"/>
            <a:ext cx="6614795" cy="482282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badb978f-52cf-42cf-9d22-f0e0bef534a7}"/>
</p:tagLst>
</file>

<file path=ppt/tags/tag2.xml><?xml version="1.0" encoding="utf-8"?>
<p:tagLst xmlns:p="http://schemas.openxmlformats.org/presentationml/2006/main">
  <p:tag name="KSO_WM_UNIT_TABLE_BEAUTIFY" val="smartTable{e8ddea94-3410-46f8-b9b9-e1fad77c2ab5}"/>
</p:tagLst>
</file>

<file path=ppt/tags/tag3.xml><?xml version="1.0" encoding="utf-8"?>
<p:tagLst xmlns:p="http://schemas.openxmlformats.org/presentationml/2006/main">
  <p:tag name="KSO_WM_UNIT_TABLE_BEAUTIFY" val="smartTable{22809e7f-2e27-4a56-ad37-6b6d91e8ae86}"/>
</p:tagLst>
</file>

<file path=ppt/tags/tag4.xml><?xml version="1.0" encoding="utf-8"?>
<p:tagLst xmlns:p="http://schemas.openxmlformats.org/presentationml/2006/main">
  <p:tag name="KSO_WM_UNIT_TABLE_BEAUTIFY" val="smartTable{3f00e68a-179f-4f58-a182-0e66fa47c52d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1218</Words>
  <Application>WPS 演示</Application>
  <PresentationFormat>全屏显示(4:3)</PresentationFormat>
  <Paragraphs>220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黑体</vt:lpstr>
      <vt:lpstr>Arial Unicode MS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li.chen</cp:lastModifiedBy>
  <cp:revision>138</cp:revision>
  <dcterms:created xsi:type="dcterms:W3CDTF">2015-05-19T08:03:00Z</dcterms:created>
  <dcterms:modified xsi:type="dcterms:W3CDTF">2021-07-21T08:44:52Z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7B16C37C38264246B6E63A871A6A49B6</vt:lpwstr>
  </property>
  <property fmtid="{D5CDD505-2E9C-101B-9397-08002B2CF9AE}" pid="3" name="KSOProductBuildVer">
    <vt:lpwstr>2052-11.1.0.10667</vt:lpwstr>
  </property>
</Properties>
</file>